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6.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7.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8.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9.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notesSlides/notesSlide4.xml" ContentType="application/vnd.openxmlformats-officedocument.presentationml.notesSlide+xml"/>
  <Override PartName="/ppt/theme/themeOverride5.xml" ContentType="application/vnd.openxmlformats-officedocument.themeOverride+xml"/>
  <Override PartName="/ppt/tags/tag4.xml" ContentType="application/vnd.openxmlformats-officedocument.presentationml.tags+xml"/>
  <Override PartName="/ppt/tags/tag5.xml" ContentType="application/vnd.openxmlformats-officedocument.presentationml.tags+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heme/themeOverride7.xml" ContentType="application/vnd.openxmlformats-officedocument.themeOverride+xml"/>
  <Override PartName="/ppt/notesSlides/notesSlide9.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10.xml" ContentType="application/vnd.openxmlformats-officedocument.presentationml.notesSlide+xml"/>
  <Override PartName="/ppt/theme/themeOverride8.xml" ContentType="application/vnd.openxmlformats-officedocument.themeOverride+xml"/>
  <Override PartName="/ppt/notesSlides/notesSlide11.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notesSlides/notesSlide12.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13.xml" ContentType="application/vnd.openxmlformats-officedocument.presentationml.notesSlide+xml"/>
  <Override PartName="/ppt/theme/themeOverride9.xml" ContentType="application/vnd.openxmlformats-officedocument.themeOverr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64" r:id="rId3"/>
    <p:sldMasterId id="2147483668" r:id="rId4"/>
    <p:sldMasterId id="2147483672" r:id="rId5"/>
    <p:sldMasterId id="2147483676" r:id="rId6"/>
    <p:sldMasterId id="2147483680" r:id="rId7"/>
    <p:sldMasterId id="2147483684" r:id="rId8"/>
    <p:sldMasterId id="2147483688" r:id="rId9"/>
    <p:sldMasterId id="2147483692" r:id="rId10"/>
  </p:sldMasterIdLst>
  <p:notesMasterIdLst>
    <p:notesMasterId r:id="rId28"/>
  </p:notesMasterIdLst>
  <p:sldIdLst>
    <p:sldId id="256" r:id="rId11"/>
    <p:sldId id="257" r:id="rId12"/>
    <p:sldId id="262" r:id="rId13"/>
    <p:sldId id="285" r:id="rId14"/>
    <p:sldId id="2399" r:id="rId15"/>
    <p:sldId id="449" r:id="rId16"/>
    <p:sldId id="12656" r:id="rId17"/>
    <p:sldId id="12657" r:id="rId18"/>
    <p:sldId id="12658" r:id="rId19"/>
    <p:sldId id="450" r:id="rId20"/>
    <p:sldId id="294" r:id="rId21"/>
    <p:sldId id="855" r:id="rId22"/>
    <p:sldId id="451" r:id="rId23"/>
    <p:sldId id="12654" r:id="rId24"/>
    <p:sldId id="12669" r:id="rId25"/>
    <p:sldId id="12655" r:id="rId26"/>
    <p:sldId id="448" r:id="rId27"/>
  </p:sldIdLst>
  <p:sldSz cx="12190413" cy="6859588"/>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8"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DBA"/>
    <a:srgbClr val="889485"/>
    <a:srgbClr val="7D9D98"/>
    <a:srgbClr val="A9B139"/>
    <a:srgbClr val="FFFFFF"/>
    <a:srgbClr val="0E5A58"/>
    <a:srgbClr val="08603E"/>
    <a:srgbClr val="006866"/>
    <a:srgbClr val="9D9D9D"/>
    <a:srgbClr val="0464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26" autoAdjust="0"/>
    <p:restoredTop sz="97778" autoAdjust="0"/>
  </p:normalViewPr>
  <p:slideViewPr>
    <p:cSldViewPr snapToGrid="0" showGuides="1">
      <p:cViewPr varScale="1">
        <p:scale>
          <a:sx n="74" d="100"/>
          <a:sy n="74" d="100"/>
        </p:scale>
        <p:origin x="869" y="58"/>
      </p:cViewPr>
      <p:guideLst>
        <p:guide orient="horz" pos="2138"/>
        <p:guide pos="3840"/>
      </p:guideLst>
    </p:cSldViewPr>
  </p:slideViewPr>
  <p:notesTextViewPr>
    <p:cViewPr>
      <p:scale>
        <a:sx n="200" d="100"/>
        <a:sy n="2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slideMaster" Target="slideMasters/slideMaster3.xml"/><Relationship Id="rId21"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notesMaster" Target="notesMasters/notesMaster1.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presProps" Target="presProps.xml"/><Relationship Id="rId8" Type="http://schemas.openxmlformats.org/officeDocument/2006/relationships/slideMaster" Target="slideMasters/slideMaster8.xml"/></Relationships>
</file>

<file path=ppt/media/hdphoto1.wdp>
</file>

<file path=ppt/media/hdphoto2.wdp>
</file>

<file path=ppt/media/image1.png>
</file>

<file path=ppt/media/image11.jpg>
</file>

<file path=ppt/media/image12.png>
</file>

<file path=ppt/media/image13.png>
</file>

<file path=ppt/media/image2.png>
</file>

<file path=ppt/media/image3.png>
</file>

<file path=ppt/media/image4.jp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t>2024/10/9</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t>‹#›</a:t>
            </a:fld>
            <a:endParaRPr lang="zh-CN" altLang="en-US"/>
          </a:p>
        </p:txBody>
      </p:sp>
    </p:spTree>
    <p:extLst>
      <p:ext uri="{BB962C8B-B14F-4D97-AF65-F5344CB8AC3E}">
        <p14:creationId xmlns:p14="http://schemas.microsoft.com/office/powerpoint/2010/main" val="94177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49D3E0-124D-4DFF-AE99-4EA4CC201DB4}" type="slidenum">
              <a:rPr lang="zh-CN" altLang="en-US" smtClean="0"/>
              <a:t>1</a:t>
            </a:fld>
            <a:endParaRPr lang="zh-CN" altLang="en-US"/>
          </a:p>
        </p:txBody>
      </p:sp>
    </p:spTree>
    <p:extLst>
      <p:ext uri="{BB962C8B-B14F-4D97-AF65-F5344CB8AC3E}">
        <p14:creationId xmlns:p14="http://schemas.microsoft.com/office/powerpoint/2010/main" val="909581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12</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13</a:t>
            </a:fld>
            <a:endParaRPr lang="zh-CN" altLang="en-US"/>
          </a:p>
        </p:txBody>
      </p:sp>
    </p:spTree>
    <p:extLst>
      <p:ext uri="{BB962C8B-B14F-4D97-AF65-F5344CB8AC3E}">
        <p14:creationId xmlns:p14="http://schemas.microsoft.com/office/powerpoint/2010/main" val="2477701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2B9F4BA-21B3-473B-87F5-FAD6A56C8DC8}" type="slidenum">
              <a:rPr lang="zh-CN" altLang="en-US" smtClean="0"/>
              <a:t>14</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2B9F4BA-21B3-473B-87F5-FAD6A56C8DC8}" type="slidenum">
              <a:rPr lang="zh-CN" altLang="en-US" smtClean="0"/>
              <a:t>16</a:t>
            </a:fld>
            <a:endParaRPr lang="zh-CN" altLang="en-US"/>
          </a:p>
        </p:txBody>
      </p:sp>
    </p:spTree>
    <p:extLst>
      <p:ext uri="{BB962C8B-B14F-4D97-AF65-F5344CB8AC3E}">
        <p14:creationId xmlns:p14="http://schemas.microsoft.com/office/powerpoint/2010/main" val="24708812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17</a:t>
            </a:fld>
            <a:endParaRPr lang="zh-CN" altLang="en-US"/>
          </a:p>
        </p:txBody>
      </p:sp>
    </p:spTree>
    <p:extLst>
      <p:ext uri="{BB962C8B-B14F-4D97-AF65-F5344CB8AC3E}">
        <p14:creationId xmlns:p14="http://schemas.microsoft.com/office/powerpoint/2010/main" val="548134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849D3E0-124D-4DFF-AE99-4EA4CC201DB4}" type="slidenum">
              <a:rPr lang="zh-CN" altLang="en-US" smtClean="0"/>
              <a:t>2</a:t>
            </a:fld>
            <a:endParaRPr lang="zh-CN" altLang="en-US"/>
          </a:p>
        </p:txBody>
      </p:sp>
    </p:spTree>
    <p:extLst>
      <p:ext uri="{BB962C8B-B14F-4D97-AF65-F5344CB8AC3E}">
        <p14:creationId xmlns:p14="http://schemas.microsoft.com/office/powerpoint/2010/main" val="39180257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49D3E0-124D-4DFF-AE99-4EA4CC201DB4}" type="slidenum">
              <a:rPr lang="zh-CN" altLang="en-US" smtClean="0"/>
              <a:t>3</a:t>
            </a:fld>
            <a:endParaRPr lang="zh-CN" altLang="en-US"/>
          </a:p>
        </p:txBody>
      </p:sp>
    </p:spTree>
    <p:extLst>
      <p:ext uri="{BB962C8B-B14F-4D97-AF65-F5344CB8AC3E}">
        <p14:creationId xmlns:p14="http://schemas.microsoft.com/office/powerpoint/2010/main" val="1712904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2B9F4BA-21B3-473B-87F5-FAD6A56C8DC8}" type="slidenum">
              <a:rPr lang="zh-CN" altLang="en-US" smtClean="0"/>
              <a:t>4</a:t>
            </a:fld>
            <a:endParaRPr lang="zh-CN" altLang="en-US"/>
          </a:p>
        </p:txBody>
      </p:sp>
    </p:spTree>
    <p:extLst>
      <p:ext uri="{BB962C8B-B14F-4D97-AF65-F5344CB8AC3E}">
        <p14:creationId xmlns:p14="http://schemas.microsoft.com/office/powerpoint/2010/main" val="2299786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066DFD-D77D-44AB-A44B-39D08D789409}" type="slidenum">
              <a:rPr lang="zh-CN" altLang="en-US" smtClean="0"/>
              <a:pPr/>
              <a:t>5</a:t>
            </a:fld>
            <a:endParaRPr lang="zh-CN" altLang="en-US"/>
          </a:p>
        </p:txBody>
      </p:sp>
    </p:spTree>
    <p:extLst>
      <p:ext uri="{BB962C8B-B14F-4D97-AF65-F5344CB8AC3E}">
        <p14:creationId xmlns:p14="http://schemas.microsoft.com/office/powerpoint/2010/main" val="3389629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a:t>
            </a:fld>
            <a:endParaRPr lang="zh-CN" altLang="en-US"/>
          </a:p>
        </p:txBody>
      </p:sp>
    </p:spTree>
    <p:extLst>
      <p:ext uri="{BB962C8B-B14F-4D97-AF65-F5344CB8AC3E}">
        <p14:creationId xmlns:p14="http://schemas.microsoft.com/office/powerpoint/2010/main" val="9459778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2C74456-EB52-4577-819A-4B7EA6F602C1}"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10</a:t>
            </a:fld>
            <a:endParaRPr lang="zh-CN" altLang="en-US"/>
          </a:p>
        </p:txBody>
      </p:sp>
    </p:spTree>
    <p:extLst>
      <p:ext uri="{BB962C8B-B14F-4D97-AF65-F5344CB8AC3E}">
        <p14:creationId xmlns:p14="http://schemas.microsoft.com/office/powerpoint/2010/main" val="2082872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microsoft.com/office/2007/relationships/hdphoto" Target="../media/hdphoto1.wdp"/></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 Id="rId4" Type="http://schemas.microsoft.com/office/2007/relationships/hdphoto" Target="../media/hdphoto1.wdp"/></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4.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5.xml"/><Relationship Id="rId4" Type="http://schemas.microsoft.com/office/2007/relationships/hdphoto" Target="../media/hdphoto1.wdp"/></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6.xml"/><Relationship Id="rId4" Type="http://schemas.microsoft.com/office/2007/relationships/hdphoto" Target="../media/hdphoto1.wdp"/></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7.xml"/><Relationship Id="rId4" Type="http://schemas.microsoft.com/office/2007/relationships/hdphoto" Target="../media/hdphoto1.wdp"/></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8.xml"/><Relationship Id="rId4" Type="http://schemas.microsoft.com/office/2007/relationships/hdphoto" Target="../media/hdphoto1.wdp"/></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9.xml"/><Relationship Id="rId4" Type="http://schemas.microsoft.com/office/2007/relationships/hdphoto" Target="../media/hdphoto1.wdp"/></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802" y="1122624"/>
            <a:ext cx="9142810" cy="2388153"/>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3802" y="3602873"/>
            <a:ext cx="9142810" cy="165614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036915558"/>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7377002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764" y="365209"/>
            <a:ext cx="2628558" cy="581318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092" y="365209"/>
            <a:ext cx="7733293" cy="5813184"/>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29272352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63279812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cstate="email">
                <a:grayscl/>
                <a:extLst>
                  <a:ext uri="{BEBA8EAE-BF5A-486C-A8C5-ECC9F3942E4B}">
                    <a14:imgProps xmlns:a14="http://schemas.microsoft.com/office/drawing/2010/main">
                      <a14:imgLayer r:embed="rId4">
                        <a14:imgEffect>
                          <a14:colorTemperature colorTemp="2000"/>
                        </a14:imgEffect>
                      </a14:imgLayer>
                    </a14:imgProps>
                  </a:ext>
                  <a:ext uri="{28A0092B-C50C-407E-A947-70E740481C1C}">
                    <a14:useLocalDpi xmlns:a14="http://schemas.microsoft.com/office/drawing/2010/main"/>
                  </a:ext>
                </a:extLst>
              </a:blip>
              <a:src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83489971"/>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Tree>
    <p:extLst>
      <p:ext uri="{BB962C8B-B14F-4D97-AF65-F5344CB8AC3E}">
        <p14:creationId xmlns:p14="http://schemas.microsoft.com/office/powerpoint/2010/main" val="1255497097"/>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746453402"/>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cstate="email">
                <a:grayscl/>
                <a:extLst>
                  <a:ext uri="{BEBA8EAE-BF5A-486C-A8C5-ECC9F3942E4B}">
                    <a14:imgProps xmlns:a14="http://schemas.microsoft.com/office/drawing/2010/main">
                      <a14:imgLayer r:embed="rId4">
                        <a14:imgEffect>
                          <a14:colorTemperature colorTemp="2000"/>
                        </a14:imgEffect>
                      </a14:imgLayer>
                    </a14:imgProps>
                  </a:ext>
                  <a:ext uri="{28A0092B-C50C-407E-A947-70E740481C1C}">
                    <a14:useLocalDpi xmlns:a14="http://schemas.microsoft.com/office/drawing/2010/main"/>
                  </a:ext>
                </a:extLst>
              </a:blip>
              <a:src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217096221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Tree>
    <p:extLst>
      <p:ext uri="{BB962C8B-B14F-4D97-AF65-F5344CB8AC3E}">
        <p14:creationId xmlns:p14="http://schemas.microsoft.com/office/powerpoint/2010/main" val="2718168417"/>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928932927"/>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cstate="email">
                <a:grayscl/>
                <a:extLst>
                  <a:ext uri="{BEBA8EAE-BF5A-486C-A8C5-ECC9F3942E4B}">
                    <a14:imgProps xmlns:a14="http://schemas.microsoft.com/office/drawing/2010/main">
                      <a14:imgLayer r:embed="rId4">
                        <a14:imgEffect>
                          <a14:colorTemperature colorTemp="2000"/>
                        </a14:imgEffect>
                      </a14:imgLayer>
                    </a14:imgProps>
                  </a:ext>
                  <a:ext uri="{28A0092B-C50C-407E-A947-70E740481C1C}">
                    <a14:useLocalDpi xmlns:a14="http://schemas.microsoft.com/office/drawing/2010/main"/>
                  </a:ext>
                </a:extLst>
              </a:blip>
              <a:src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1697907939"/>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87567866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Tree>
    <p:extLst>
      <p:ext uri="{BB962C8B-B14F-4D97-AF65-F5344CB8AC3E}">
        <p14:creationId xmlns:p14="http://schemas.microsoft.com/office/powerpoint/2010/main" val="2214738144"/>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90303932"/>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cstate="email">
                <a:grayscl/>
                <a:extLst>
                  <a:ext uri="{BEBA8EAE-BF5A-486C-A8C5-ECC9F3942E4B}">
                    <a14:imgProps xmlns:a14="http://schemas.microsoft.com/office/drawing/2010/main">
                      <a14:imgLayer r:embed="rId4">
                        <a14:imgEffect>
                          <a14:colorTemperature colorTemp="2000"/>
                        </a14:imgEffect>
                      </a14:imgLayer>
                    </a14:imgProps>
                  </a:ext>
                  <a:ext uri="{28A0092B-C50C-407E-A947-70E740481C1C}">
                    <a14:useLocalDpi xmlns:a14="http://schemas.microsoft.com/office/drawing/2010/main"/>
                  </a:ext>
                </a:extLst>
              </a:blip>
              <a:src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2945302849"/>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Tree>
    <p:extLst>
      <p:ext uri="{BB962C8B-B14F-4D97-AF65-F5344CB8AC3E}">
        <p14:creationId xmlns:p14="http://schemas.microsoft.com/office/powerpoint/2010/main" val="416299073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737292218"/>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cstate="email">
                <a:grayscl/>
                <a:extLst>
                  <a:ext uri="{BEBA8EAE-BF5A-486C-A8C5-ECC9F3942E4B}">
                    <a14:imgProps xmlns:a14="http://schemas.microsoft.com/office/drawing/2010/main">
                      <a14:imgLayer r:embed="rId4">
                        <a14:imgEffect>
                          <a14:colorTemperature colorTemp="2000"/>
                        </a14:imgEffect>
                      </a14:imgLayer>
                    </a14:imgProps>
                  </a:ext>
                  <a:ext uri="{28A0092B-C50C-407E-A947-70E740481C1C}">
                    <a14:useLocalDpi xmlns:a14="http://schemas.microsoft.com/office/drawing/2010/main"/>
                  </a:ext>
                </a:extLst>
              </a:blip>
              <a:src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1174124145"/>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Tree>
    <p:extLst>
      <p:ext uri="{BB962C8B-B14F-4D97-AF65-F5344CB8AC3E}">
        <p14:creationId xmlns:p14="http://schemas.microsoft.com/office/powerpoint/2010/main" val="211847426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946944412"/>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cstate="email">
                <a:grayscl/>
                <a:extLst>
                  <a:ext uri="{BEBA8EAE-BF5A-486C-A8C5-ECC9F3942E4B}">
                    <a14:imgProps xmlns:a14="http://schemas.microsoft.com/office/drawing/2010/main">
                      <a14:imgLayer r:embed="rId4">
                        <a14:imgEffect>
                          <a14:colorTemperature colorTemp="2000"/>
                        </a14:imgEffect>
                      </a14:imgLayer>
                    </a14:imgProps>
                  </a:ext>
                  <a:ext uri="{28A0092B-C50C-407E-A947-70E740481C1C}">
                    <a14:useLocalDpi xmlns:a14="http://schemas.microsoft.com/office/drawing/2010/main"/>
                  </a:ext>
                </a:extLst>
              </a:blip>
              <a:src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1502747024"/>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Tree>
    <p:extLst>
      <p:ext uri="{BB962C8B-B14F-4D97-AF65-F5344CB8AC3E}">
        <p14:creationId xmlns:p14="http://schemas.microsoft.com/office/powerpoint/2010/main" val="338015155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743" y="1710135"/>
            <a:ext cx="10514231" cy="2853398"/>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743" y="4590527"/>
            <a:ext cx="10514231" cy="150053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568261975"/>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352129409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cstate="email">
                <a:grayscl/>
                <a:extLst>
                  <a:ext uri="{BEBA8EAE-BF5A-486C-A8C5-ECC9F3942E4B}">
                    <a14:imgProps xmlns:a14="http://schemas.microsoft.com/office/drawing/2010/main">
                      <a14:imgLayer r:embed="rId4">
                        <a14:imgEffect>
                          <a14:colorTemperature colorTemp="2000"/>
                        </a14:imgEffect>
                      </a14:imgLayer>
                    </a14:imgProps>
                  </a:ext>
                  <a:ext uri="{28A0092B-C50C-407E-A947-70E740481C1C}">
                    <a14:useLocalDpi xmlns:a14="http://schemas.microsoft.com/office/drawing/2010/main"/>
                  </a:ext>
                </a:extLst>
              </a:blip>
              <a:src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218163827"/>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Tree>
    <p:extLst>
      <p:ext uri="{BB962C8B-B14F-4D97-AF65-F5344CB8AC3E}">
        <p14:creationId xmlns:p14="http://schemas.microsoft.com/office/powerpoint/2010/main" val="2932136213"/>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1963950714"/>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cstate="email">
                <a:grayscl/>
                <a:extLst>
                  <a:ext uri="{BEBA8EAE-BF5A-486C-A8C5-ECC9F3942E4B}">
                    <a14:imgProps xmlns:a14="http://schemas.microsoft.com/office/drawing/2010/main">
                      <a14:imgLayer r:embed="rId4">
                        <a14:imgEffect>
                          <a14:colorTemperature colorTemp="2000"/>
                        </a14:imgEffect>
                      </a14:imgLayer>
                    </a14:imgProps>
                  </a:ext>
                  <a:ext uri="{28A0092B-C50C-407E-A947-70E740481C1C}">
                    <a14:useLocalDpi xmlns:a14="http://schemas.microsoft.com/office/drawing/2010/main"/>
                  </a:ext>
                </a:extLst>
              </a:blip>
              <a:src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3552026902"/>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Tree>
    <p:extLst>
      <p:ext uri="{BB962C8B-B14F-4D97-AF65-F5344CB8AC3E}">
        <p14:creationId xmlns:p14="http://schemas.microsoft.com/office/powerpoint/2010/main" val="191592569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2" y="2130922"/>
            <a:ext cx="10361851" cy="1470365"/>
          </a:xfrm>
        </p:spPr>
        <p:txBody>
          <a:bodyPr/>
          <a:lstStyle/>
          <a:p>
            <a:r>
              <a:rPr lang="en-US"/>
              <a:t>Click to edit Master title style</a:t>
            </a:r>
          </a:p>
        </p:txBody>
      </p:sp>
      <p:sp>
        <p:nvSpPr>
          <p:cNvPr id="3" name="Subtitle 2"/>
          <p:cNvSpPr>
            <a:spLocks noGrp="1"/>
          </p:cNvSpPr>
          <p:nvPr>
            <p:ph type="subTitle" idx="1"/>
          </p:nvPr>
        </p:nvSpPr>
        <p:spPr>
          <a:xfrm>
            <a:off x="1828563" y="3887100"/>
            <a:ext cx="8533289" cy="1753006"/>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8962629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911562813"/>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60" y="4407923"/>
            <a:ext cx="10361851" cy="1362390"/>
          </a:xfrm>
        </p:spPr>
        <p:txBody>
          <a:bodyPr anchor="t"/>
          <a:lstStyle>
            <a:lvl1pPr algn="l">
              <a:defRPr sz="5400" b="1" cap="all"/>
            </a:lvl1pPr>
          </a:lstStyle>
          <a:p>
            <a:r>
              <a:rPr lang="en-US"/>
              <a:t>Click to edit Master title style</a:t>
            </a:r>
          </a:p>
        </p:txBody>
      </p:sp>
      <p:sp>
        <p:nvSpPr>
          <p:cNvPr id="3" name="Text Placeholder 2"/>
          <p:cNvSpPr>
            <a:spLocks noGrp="1"/>
          </p:cNvSpPr>
          <p:nvPr>
            <p:ph type="body" idx="1"/>
          </p:nvPr>
        </p:nvSpPr>
        <p:spPr>
          <a:xfrm>
            <a:off x="962960" y="2907387"/>
            <a:ext cx="10361851" cy="1500534"/>
          </a:xfrm>
        </p:spPr>
        <p:txBody>
          <a:bodyPr anchor="b"/>
          <a:lstStyle>
            <a:lvl1pPr marL="0" indent="0">
              <a:buNone/>
              <a:defRPr sz="2700">
                <a:solidFill>
                  <a:schemeClr val="tx1">
                    <a:tint val="75000"/>
                  </a:schemeClr>
                </a:solidFill>
              </a:defRPr>
            </a:lvl1pPr>
            <a:lvl2pPr marL="609585" indent="0">
              <a:buNone/>
              <a:defRPr sz="2400">
                <a:solidFill>
                  <a:schemeClr val="tx1">
                    <a:tint val="75000"/>
                  </a:schemeClr>
                </a:solidFill>
              </a:defRPr>
            </a:lvl2pPr>
            <a:lvl3pPr marL="1219170" indent="0">
              <a:buNone/>
              <a:defRPr sz="2200">
                <a:solidFill>
                  <a:schemeClr val="tx1">
                    <a:tint val="75000"/>
                  </a:schemeClr>
                </a:solidFill>
              </a:defRPr>
            </a:lvl3pPr>
            <a:lvl4pPr marL="1828754" indent="0">
              <a:buNone/>
              <a:defRPr sz="1900">
                <a:solidFill>
                  <a:schemeClr val="tx1">
                    <a:tint val="75000"/>
                  </a:schemeClr>
                </a:solidFill>
              </a:defRPr>
            </a:lvl4pPr>
            <a:lvl5pPr marL="2438339" indent="0">
              <a:buNone/>
              <a:defRPr sz="1900">
                <a:solidFill>
                  <a:schemeClr val="tx1">
                    <a:tint val="75000"/>
                  </a:schemeClr>
                </a:solidFill>
              </a:defRPr>
            </a:lvl5pPr>
            <a:lvl6pPr marL="3047924" indent="0">
              <a:buNone/>
              <a:defRPr sz="1900">
                <a:solidFill>
                  <a:schemeClr val="tx1">
                    <a:tint val="75000"/>
                  </a:schemeClr>
                </a:solidFill>
              </a:defRPr>
            </a:lvl6pPr>
            <a:lvl7pPr marL="3657509" indent="0">
              <a:buNone/>
              <a:defRPr sz="1900">
                <a:solidFill>
                  <a:schemeClr val="tx1">
                    <a:tint val="75000"/>
                  </a:schemeClr>
                </a:solidFill>
              </a:defRPr>
            </a:lvl7pPr>
            <a:lvl8pPr marL="4267093" indent="0">
              <a:buNone/>
              <a:defRPr sz="1900">
                <a:solidFill>
                  <a:schemeClr val="tx1">
                    <a:tint val="75000"/>
                  </a:schemeClr>
                </a:solidFill>
              </a:defRPr>
            </a:lvl8pPr>
            <a:lvl9pPr marL="4876678"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51570088"/>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22"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6794"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6966149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091" y="1826048"/>
            <a:ext cx="5180926" cy="435234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1396" y="1826048"/>
            <a:ext cx="5180926" cy="435234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828902318"/>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4" name="Content Placeholder 3"/>
          <p:cNvSpPr>
            <a:spLocks noGrp="1"/>
          </p:cNvSpPr>
          <p:nvPr>
            <p:ph sz="half" idx="2"/>
          </p:nvPr>
        </p:nvSpPr>
        <p:spPr>
          <a:xfrm>
            <a:off x="609522" y="2175380"/>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6" name="Content Placeholder 5"/>
          <p:cNvSpPr>
            <a:spLocks noGrp="1"/>
          </p:cNvSpPr>
          <p:nvPr>
            <p:ph sz="quarter" idx="4"/>
          </p:nvPr>
        </p:nvSpPr>
        <p:spPr>
          <a:xfrm>
            <a:off x="6192567" y="2175380"/>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49414329"/>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84011746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6" name="圆角矩形 5"/>
          <p:cNvSpPr/>
          <p:nvPr userDrawn="1"/>
        </p:nvSpPr>
        <p:spPr>
          <a:xfrm>
            <a:off x="5899289" y="6453393"/>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96887435"/>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532150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524" y="1435437"/>
            <a:ext cx="4010562" cy="46921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97129334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406" y="612918"/>
            <a:ext cx="7314248" cy="4115753"/>
          </a:xfrm>
        </p:spPr>
        <p:txBody>
          <a:bodyPr/>
          <a:lstStyle>
            <a:lvl1pPr marL="0" indent="0">
              <a:buNone/>
              <a:defRPr sz="4300"/>
            </a:lvl1pPr>
            <a:lvl2pPr marL="609585" indent="0">
              <a:buNone/>
              <a:defRPr sz="3800"/>
            </a:lvl2pPr>
            <a:lvl3pPr marL="1219170" indent="0">
              <a:buNone/>
              <a:defRPr sz="3200"/>
            </a:lvl3pPr>
            <a:lvl4pPr marL="1828754" indent="0">
              <a:buNone/>
              <a:defRPr sz="2700"/>
            </a:lvl4pPr>
            <a:lvl5pPr marL="2438339" indent="0">
              <a:buNone/>
              <a:defRPr sz="2700"/>
            </a:lvl5pPr>
            <a:lvl6pPr marL="3047924" indent="0">
              <a:buNone/>
              <a:defRPr sz="2700"/>
            </a:lvl6pPr>
            <a:lvl7pPr marL="3657509" indent="0">
              <a:buNone/>
              <a:defRPr sz="2700"/>
            </a:lvl7pPr>
            <a:lvl8pPr marL="4267093" indent="0">
              <a:buNone/>
              <a:defRPr sz="2700"/>
            </a:lvl8pPr>
            <a:lvl9pPr marL="4876678" indent="0">
              <a:buNone/>
              <a:defRPr sz="2700"/>
            </a:lvl9pPr>
          </a:lstStyle>
          <a:p>
            <a:endParaRPr lang="en-US" dirty="0"/>
          </a:p>
        </p:txBody>
      </p:sp>
      <p:sp>
        <p:nvSpPr>
          <p:cNvPr id="4" name="Text Placeholder 3"/>
          <p:cNvSpPr>
            <a:spLocks noGrp="1"/>
          </p:cNvSpPr>
          <p:nvPr>
            <p:ph type="body" sz="half" idx="2"/>
          </p:nvPr>
        </p:nvSpPr>
        <p:spPr>
          <a:xfrm>
            <a:off x="2389406" y="5368584"/>
            <a:ext cx="7314248" cy="8050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37326704"/>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283853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50" y="274704"/>
            <a:ext cx="2742843" cy="58528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522" y="274704"/>
            <a:ext cx="8025355" cy="58528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04671184"/>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125951"/>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userDrawn="1">
  <p:cSld name="内页-1">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7659434"/>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680" y="365211"/>
            <a:ext cx="10514231" cy="1325870"/>
          </a:xfrm>
        </p:spPr>
        <p:txBody>
          <a:bodyPr/>
          <a:lstStyle/>
          <a:p>
            <a:r>
              <a:rPr lang="zh-CN" altLang="en-US"/>
              <a:t>单击此处编辑母版标题样式</a:t>
            </a:r>
          </a:p>
        </p:txBody>
      </p:sp>
      <p:sp>
        <p:nvSpPr>
          <p:cNvPr id="3" name="文本占位符 2"/>
          <p:cNvSpPr>
            <a:spLocks noGrp="1"/>
          </p:cNvSpPr>
          <p:nvPr>
            <p:ph type="body" idx="1"/>
          </p:nvPr>
        </p:nvSpPr>
        <p:spPr>
          <a:xfrm>
            <a:off x="839679" y="1681553"/>
            <a:ext cx="5157116"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679" y="2505656"/>
            <a:ext cx="5157116" cy="3685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1398" y="1681553"/>
            <a:ext cx="5182513"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1398" y="2505656"/>
            <a:ext cx="5182513" cy="3685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59191107"/>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cSld name="1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3606951"/>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userDrawn="1">
  <p:cSld name="5_标题幻灯片">
    <p:spTree>
      <p:nvGrpSpPr>
        <p:cNvPr id="1" name=""/>
        <p:cNvGrpSpPr/>
        <p:nvPr/>
      </p:nvGrpSpPr>
      <p:grpSpPr>
        <a:xfrm>
          <a:off x="0" y="0"/>
          <a:ext cx="0" cy="0"/>
          <a:chOff x="0" y="0"/>
          <a:chExt cx="0" cy="0"/>
        </a:xfrm>
      </p:grpSpPr>
      <p:sp>
        <p:nvSpPr>
          <p:cNvPr id="3" name="矩形 2"/>
          <p:cNvSpPr/>
          <p:nvPr userDrawn="1"/>
        </p:nvSpPr>
        <p:spPr>
          <a:xfrm>
            <a:off x="1" y="213685"/>
            <a:ext cx="622974" cy="432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5" tIns="45703" rIns="91405" bIns="45703" rtlCol="0" anchor="ctr"/>
          <a:lstStyle/>
          <a:p>
            <a:pPr algn="ctr" defTabSz="914005"/>
            <a:endParaRPr lang="zh-CN" altLang="en-US" sz="1866" dirty="0">
              <a:solidFill>
                <a:srgbClr val="E7E6E6">
                  <a:lumMod val="50000"/>
                </a:srgbClr>
              </a:solidFill>
              <a:cs typeface="+mn-ea"/>
              <a:sym typeface="+mn-lt"/>
            </a:endParaRPr>
          </a:p>
        </p:txBody>
      </p:sp>
      <p:sp>
        <p:nvSpPr>
          <p:cNvPr id="4" name="文本框 37"/>
          <p:cNvSpPr txBox="1"/>
          <p:nvPr userDrawn="1"/>
        </p:nvSpPr>
        <p:spPr>
          <a:xfrm>
            <a:off x="727166" y="261688"/>
            <a:ext cx="1829062" cy="420639"/>
          </a:xfrm>
          <a:prstGeom prst="rect">
            <a:avLst/>
          </a:prstGeom>
          <a:noFill/>
        </p:spPr>
        <p:txBody>
          <a:bodyPr wrap="none" lIns="91405" tIns="45703" rIns="91405" bIns="45703" rtlCol="0">
            <a:spAutoFit/>
          </a:bodyPr>
          <a:lstStyle/>
          <a:p>
            <a:pPr lvl="0"/>
            <a:r>
              <a:rPr lang="zh-CN" altLang="zh-CN" sz="2133" b="0" dirty="0">
                <a:solidFill>
                  <a:schemeClr val="accent1"/>
                </a:solidFill>
                <a:latin typeface="微软雅黑" pitchFamily="34" charset="-122"/>
                <a:ea typeface="微软雅黑" pitchFamily="34" charset="-122"/>
              </a:rPr>
              <a:t>工作完成情况</a:t>
            </a:r>
          </a:p>
        </p:txBody>
      </p:sp>
    </p:spTree>
    <p:extLst>
      <p:ext uri="{BB962C8B-B14F-4D97-AF65-F5344CB8AC3E}">
        <p14:creationId xmlns:p14="http://schemas.microsoft.com/office/powerpoint/2010/main" val="244584973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68750460"/>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239858109"/>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2514" y="987654"/>
            <a:ext cx="6171397" cy="48747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2088435494"/>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2514" y="987654"/>
            <a:ext cx="6171397" cy="48747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2024/10/9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2226505172"/>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theme" Target="../theme/theme10.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5" Type="http://schemas.openxmlformats.org/officeDocument/2006/relationships/image" Target="../media/image1.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image" Target="../media/image1.png"/><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5" Type="http://schemas.openxmlformats.org/officeDocument/2006/relationships/image" Target="../media/image1.png"/><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5" Type="http://schemas.openxmlformats.org/officeDocument/2006/relationships/image" Target="../media/image1.png"/><Relationship Id="rId4"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5" Type="http://schemas.openxmlformats.org/officeDocument/2006/relationships/image" Target="../media/image1.png"/><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5" Type="http://schemas.openxmlformats.org/officeDocument/2006/relationships/image" Target="../media/image1.png"/><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35.xml"/><Relationship Id="rId2" Type="http://schemas.openxmlformats.org/officeDocument/2006/relationships/slideLayout" Target="../slideLayouts/slideLayout34.xml"/><Relationship Id="rId1" Type="http://schemas.openxmlformats.org/officeDocument/2006/relationships/slideLayout" Target="../slideLayouts/slideLayout33.xml"/><Relationship Id="rId5" Type="http://schemas.openxmlformats.org/officeDocument/2006/relationships/image" Target="../media/image1.png"/><Relationship Id="rId4"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092" y="365211"/>
            <a:ext cx="10514231" cy="1325870"/>
          </a:xfrm>
          <a:prstGeom prst="rect">
            <a:avLst/>
          </a:prstGeom>
        </p:spPr>
        <p:txBody>
          <a:bodyPr vert="horz" lIns="91436" tIns="45718" rIns="91436" bIns="45718" rtlCol="0" anchor="ctr">
            <a:normAutofit/>
          </a:bodyPr>
          <a:lstStyle/>
          <a:p>
            <a:r>
              <a:rPr lang="zh-CN" altLang="en-US"/>
              <a:t>单击此处编辑母版标题样式</a:t>
            </a:r>
          </a:p>
        </p:txBody>
      </p:sp>
      <p:sp>
        <p:nvSpPr>
          <p:cNvPr id="3" name="文本占位符 2"/>
          <p:cNvSpPr>
            <a:spLocks noGrp="1"/>
          </p:cNvSpPr>
          <p:nvPr>
            <p:ph type="body" idx="1"/>
          </p:nvPr>
        </p:nvSpPr>
        <p:spPr>
          <a:xfrm>
            <a:off x="838092" y="1826048"/>
            <a:ext cx="10514231" cy="4352346"/>
          </a:xfrm>
          <a:prstGeom prst="rect">
            <a:avLst/>
          </a:prstGeom>
        </p:spPr>
        <p:txBody>
          <a:bodyPr vert="horz" lIns="91436" tIns="45718" rIns="91436" bIns="45718"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092" y="6357823"/>
            <a:ext cx="2742843" cy="365210"/>
          </a:xfrm>
          <a:prstGeom prst="rect">
            <a:avLst/>
          </a:prstGeom>
        </p:spPr>
        <p:txBody>
          <a:bodyPr vert="horz" lIns="91436" tIns="45718" rIns="91436" bIns="45718" rtlCol="0" anchor="ctr"/>
          <a:lstStyle>
            <a:lvl1pPr algn="l">
              <a:defRPr sz="1200">
                <a:solidFill>
                  <a:schemeClr val="tx1">
                    <a:tint val="75000"/>
                  </a:schemeClr>
                </a:solidFill>
              </a:defRPr>
            </a:lvl1pPr>
          </a:lstStyle>
          <a:p>
            <a:fld id="{4C4388EF-52D1-4258-9BE5-BCD010C7D4DE}" type="datetimeFigureOut">
              <a:rPr lang="zh-CN" altLang="en-US" smtClean="0"/>
              <a:t>2024/10/9</a:t>
            </a:fld>
            <a:endParaRPr lang="zh-CN" altLang="en-US"/>
          </a:p>
        </p:txBody>
      </p:sp>
      <p:sp>
        <p:nvSpPr>
          <p:cNvPr id="5" name="页脚占位符 4"/>
          <p:cNvSpPr>
            <a:spLocks noGrp="1"/>
          </p:cNvSpPr>
          <p:nvPr>
            <p:ph type="ftr" sz="quarter" idx="3"/>
          </p:nvPr>
        </p:nvSpPr>
        <p:spPr>
          <a:xfrm>
            <a:off x="4038075" y="6357823"/>
            <a:ext cx="4114264" cy="365210"/>
          </a:xfrm>
          <a:prstGeom prst="rect">
            <a:avLst/>
          </a:prstGeom>
        </p:spPr>
        <p:txBody>
          <a:bodyPr vert="horz" lIns="91436" tIns="45718" rIns="91436" bIns="45718"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09480" y="6357823"/>
            <a:ext cx="2742843" cy="365210"/>
          </a:xfrm>
          <a:prstGeom prst="rect">
            <a:avLst/>
          </a:prstGeom>
        </p:spPr>
        <p:txBody>
          <a:bodyPr vert="horz" lIns="91436" tIns="45718" rIns="91436" bIns="45718" rtlCol="0" anchor="ctr"/>
          <a:lstStyle>
            <a:lvl1pPr algn="r">
              <a:defRPr sz="1200">
                <a:solidFill>
                  <a:schemeClr val="tx1">
                    <a:tint val="75000"/>
                  </a:schemeClr>
                </a:solidFill>
              </a:defRPr>
            </a:lvl1p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934026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3"/>
            <a:ext cx="10971372" cy="1143265"/>
          </a:xfrm>
          <a:prstGeom prst="rect">
            <a:avLst/>
          </a:prstGeom>
        </p:spPr>
        <p:txBody>
          <a:bodyPr vert="horz" lIns="91436" tIns="45718" rIns="91436" bIns="45718" rtlCol="0" anchor="ctr">
            <a:normAutofit/>
          </a:bodyPr>
          <a:lstStyle/>
          <a:p>
            <a:r>
              <a:rPr lang="en-US" dirty="0"/>
              <a:t>Click to edit Master title style</a:t>
            </a:r>
          </a:p>
        </p:txBody>
      </p:sp>
      <p:sp>
        <p:nvSpPr>
          <p:cNvPr id="3" name="Text Placeholder 2"/>
          <p:cNvSpPr>
            <a:spLocks noGrp="1"/>
          </p:cNvSpPr>
          <p:nvPr>
            <p:ph type="body" idx="1"/>
          </p:nvPr>
        </p:nvSpPr>
        <p:spPr>
          <a:xfrm>
            <a:off x="609521" y="1600572"/>
            <a:ext cx="10971372" cy="4527011"/>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521" y="6357825"/>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pPr>
                <a:defRPr/>
              </a:pPr>
              <a:t>10/9/2024</a:t>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57825"/>
            <a:ext cx="3860297" cy="365210"/>
          </a:xfrm>
          <a:prstGeom prst="rect">
            <a:avLst/>
          </a:prstGeom>
        </p:spPr>
        <p:txBody>
          <a:bodyPr vert="horz" lIns="91436" tIns="45718" rIns="91436" bIns="45718"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36" tIns="45718" rIns="91436" bIns="45718"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759065102"/>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9" r:id="rId15"/>
    <p:sldLayoutId id="2147483712" r:id="rId16"/>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ftr="0" dt="0"/>
  <p:txStyles>
    <p:titleStyle>
      <a:lvl1pPr algn="ctr" defTabSz="1219170" rtl="0" eaLnBrk="1" latinLnBrk="0" hangingPunct="1">
        <a:spcBef>
          <a:spcPct val="0"/>
        </a:spcBef>
        <a:buNone/>
        <a:defRPr sz="5900"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800"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7515703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71760875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404781561"/>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63941391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158920986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1988393850"/>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04848604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9/10/2024</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284714260"/>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Lst>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2.xml"/><Relationship Id="rId1" Type="http://schemas.openxmlformats.org/officeDocument/2006/relationships/themeOverride" Target="../theme/themeOverride1.xml"/><Relationship Id="rId5" Type="http://schemas.openxmlformats.org/officeDocument/2006/relationships/image" Target="../media/image5.png"/><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3.xml"/><Relationship Id="rId1" Type="http://schemas.openxmlformats.org/officeDocument/2006/relationships/themeOverride" Target="../theme/themeOverride7.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8.xml"/><Relationship Id="rId2" Type="http://schemas.openxmlformats.org/officeDocument/2006/relationships/tags" Target="../tags/tag13.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tags" Target="../tags/tag26.xml"/><Relationship Id="rId18" Type="http://schemas.openxmlformats.org/officeDocument/2006/relationships/tags" Target="../tags/tag31.xm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tags" Target="../tags/tag25.xml"/><Relationship Id="rId17" Type="http://schemas.openxmlformats.org/officeDocument/2006/relationships/tags" Target="../tags/tag30.xml"/><Relationship Id="rId2" Type="http://schemas.openxmlformats.org/officeDocument/2006/relationships/tags" Target="../tags/tag15.xml"/><Relationship Id="rId16" Type="http://schemas.openxmlformats.org/officeDocument/2006/relationships/tags" Target="../tags/tag29.xml"/><Relationship Id="rId20" Type="http://schemas.openxmlformats.org/officeDocument/2006/relationships/notesSlide" Target="../notesSlides/notesSlide10.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5" Type="http://schemas.openxmlformats.org/officeDocument/2006/relationships/tags" Target="../tags/tag18.xml"/><Relationship Id="rId15" Type="http://schemas.openxmlformats.org/officeDocument/2006/relationships/tags" Target="../tags/tag28.xml"/><Relationship Id="rId10" Type="http://schemas.openxmlformats.org/officeDocument/2006/relationships/tags" Target="../tags/tag23.xml"/><Relationship Id="rId19" Type="http://schemas.openxmlformats.org/officeDocument/2006/relationships/slideLayout" Target="../slideLayouts/slideLayout50.xml"/><Relationship Id="rId4" Type="http://schemas.openxmlformats.org/officeDocument/2006/relationships/tags" Target="../tags/tag17.xml"/><Relationship Id="rId9" Type="http://schemas.openxmlformats.org/officeDocument/2006/relationships/tags" Target="../tags/tag22.xml"/><Relationship Id="rId14" Type="http://schemas.openxmlformats.org/officeDocument/2006/relationships/tags" Target="../tags/tag2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3.xml"/><Relationship Id="rId1" Type="http://schemas.openxmlformats.org/officeDocument/2006/relationships/themeOverride" Target="../theme/themeOverride8.xml"/><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0.xml"/><Relationship Id="rId2" Type="http://schemas.openxmlformats.org/officeDocument/2006/relationships/tags" Target="../tags/tag33.xml"/><Relationship Id="rId1" Type="http://schemas.openxmlformats.org/officeDocument/2006/relationships/tags" Target="../tags/tag32.xml"/><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0.xml"/><Relationship Id="rId2" Type="http://schemas.openxmlformats.org/officeDocument/2006/relationships/tags" Target="../tags/tag35.xml"/><Relationship Id="rId1" Type="http://schemas.openxmlformats.org/officeDocument/2006/relationships/tags" Target="../tags/tag3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0.xml"/><Relationship Id="rId2" Type="http://schemas.openxmlformats.org/officeDocument/2006/relationships/tags" Target="../tags/tag37.xml"/><Relationship Id="rId1" Type="http://schemas.openxmlformats.org/officeDocument/2006/relationships/tags" Target="../tags/tag36.xml"/><Relationship Id="rId4"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3.xml"/><Relationship Id="rId1" Type="http://schemas.openxmlformats.org/officeDocument/2006/relationships/themeOverride" Target="../theme/themeOverride9.xml"/><Relationship Id="rId6" Type="http://schemas.microsoft.com/office/2007/relationships/hdphoto" Target="../media/hdphoto2.wdp"/><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3.xml"/><Relationship Id="rId1" Type="http://schemas.openxmlformats.org/officeDocument/2006/relationships/themeOverride" Target="../theme/themeOverride2.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2.xml"/><Relationship Id="rId1" Type="http://schemas.openxmlformats.org/officeDocument/2006/relationships/themeOverride" Target="../theme/themeOverride3.xml"/><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9.emf"/><Relationship Id="rId2" Type="http://schemas.openxmlformats.org/officeDocument/2006/relationships/tags" Target="../tags/tag2.xml"/><Relationship Id="rId1" Type="http://schemas.openxmlformats.org/officeDocument/2006/relationships/themeOverride" Target="../theme/themeOverride4.xml"/><Relationship Id="rId6" Type="http://schemas.openxmlformats.org/officeDocument/2006/relationships/image" Target="../media/image8.emf"/><Relationship Id="rId5" Type="http://schemas.openxmlformats.org/officeDocument/2006/relationships/notesSlide" Target="../notesSlides/notesSlide4.xml"/><Relationship Id="rId4" Type="http://schemas.openxmlformats.org/officeDocument/2006/relationships/slideLayout" Target="../slideLayouts/slideLayout50.xml"/></Relationships>
</file>

<file path=ppt/slides/_rels/slide5.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hemeOverride" Target="../theme/themeOverride5.xml"/><Relationship Id="rId6" Type="http://schemas.openxmlformats.org/officeDocument/2006/relationships/image" Target="../media/image10.emf"/><Relationship Id="rId5" Type="http://schemas.openxmlformats.org/officeDocument/2006/relationships/notesSlide" Target="../notesSlides/notesSlide5.xml"/><Relationship Id="rId4"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3.xml"/><Relationship Id="rId1" Type="http://schemas.openxmlformats.org/officeDocument/2006/relationships/themeOverride" Target="../theme/themeOverride6.xm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1.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0.xml"/><Relationship Id="rId2" Type="http://schemas.openxmlformats.org/officeDocument/2006/relationships/tags" Target="../tags/tag9.xml"/><Relationship Id="rId1" Type="http://schemas.openxmlformats.org/officeDocument/2006/relationships/tags" Target="../tags/tag8.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8.xml"/><Relationship Id="rId2" Type="http://schemas.openxmlformats.org/officeDocument/2006/relationships/tags" Target="../tags/tag11.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3B1D3FD7-2021-4B6A-96F2-494AED4DE4ED}"/>
              </a:ext>
            </a:extLst>
          </p:cNvPr>
          <p:cNvPicPr>
            <a:picLocks noChangeAspect="1"/>
          </p:cNvPicPr>
          <p:nvPr/>
        </p:nvPicPr>
        <p:blipFill rotWithShape="1">
          <a:blip r:embed="rId4">
            <a:extLst>
              <a:ext uri="{28A0092B-C50C-407E-A947-70E740481C1C}">
                <a14:useLocalDpi xmlns:a14="http://schemas.microsoft.com/office/drawing/2010/main" val="0"/>
              </a:ext>
            </a:extLst>
          </a:blip>
          <a:srcRect b="16145"/>
          <a:stretch/>
        </p:blipFill>
        <p:spPr>
          <a:xfrm>
            <a:off x="-1" y="0"/>
            <a:ext cx="12190413" cy="6859588"/>
          </a:xfrm>
          <a:prstGeom prst="rect">
            <a:avLst/>
          </a:prstGeom>
        </p:spPr>
      </p:pic>
      <p:cxnSp>
        <p:nvCxnSpPr>
          <p:cNvPr id="25" name="直接连接符 24">
            <a:extLst>
              <a:ext uri="{FF2B5EF4-FFF2-40B4-BE49-F238E27FC236}">
                <a16:creationId xmlns:a16="http://schemas.microsoft.com/office/drawing/2014/main" id="{8DDA4CE4-F6B7-40F7-9ECE-2BEEBC79CCF0}"/>
              </a:ext>
            </a:extLst>
          </p:cNvPr>
          <p:cNvCxnSpPr/>
          <p:nvPr/>
        </p:nvCxnSpPr>
        <p:spPr>
          <a:xfrm>
            <a:off x="4570611" y="5497625"/>
            <a:ext cx="3047603"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26CEB96A-2B6C-4A5F-B11F-B1FB9D664F4E}"/>
              </a:ext>
            </a:extLst>
          </p:cNvPr>
          <p:cNvSpPr txBox="1"/>
          <p:nvPr/>
        </p:nvSpPr>
        <p:spPr>
          <a:xfrm>
            <a:off x="4279465" y="3429794"/>
            <a:ext cx="3629892" cy="523220"/>
          </a:xfrm>
          <a:prstGeom prst="rect">
            <a:avLst/>
          </a:prstGeom>
          <a:noFill/>
        </p:spPr>
        <p:txBody>
          <a:bodyPr wrap="square" rtlCol="0">
            <a:spAutoFit/>
          </a:bodyPr>
          <a:lstStyle/>
          <a:p>
            <a:pPr algn="dist"/>
            <a:r>
              <a:rPr lang="zh-CN" altLang="en-US" sz="2800" b="1" dirty="0">
                <a:solidFill>
                  <a:schemeClr val="bg1"/>
                </a:solidFill>
                <a:latin typeface="Source Han Serif SC" panose="02020400000000000000" pitchFamily="18" charset="-122"/>
                <a:ea typeface="Source Han Serif SC" panose="02020400000000000000" pitchFamily="18" charset="-122"/>
                <a:cs typeface="Arial Unicode MS" panose="020B0604020202020204" pitchFamily="34" charset="-122"/>
                <a:sym typeface="Source Han Serif SC" panose="02020400000000000000" pitchFamily="18" charset="-122"/>
              </a:rPr>
              <a:t>银行排队系统的设计</a:t>
            </a:r>
          </a:p>
        </p:txBody>
      </p:sp>
      <p:sp>
        <p:nvSpPr>
          <p:cNvPr id="27" name="文本框 26">
            <a:extLst>
              <a:ext uri="{FF2B5EF4-FFF2-40B4-BE49-F238E27FC236}">
                <a16:creationId xmlns:a16="http://schemas.microsoft.com/office/drawing/2014/main" id="{F48D939E-0A60-456B-B07A-4C89FF6D35F7}"/>
              </a:ext>
            </a:extLst>
          </p:cNvPr>
          <p:cNvSpPr txBox="1"/>
          <p:nvPr/>
        </p:nvSpPr>
        <p:spPr>
          <a:xfrm>
            <a:off x="3453388" y="2727635"/>
            <a:ext cx="5282047" cy="646331"/>
          </a:xfrm>
          <a:prstGeom prst="rect">
            <a:avLst/>
          </a:prstGeom>
          <a:noFill/>
        </p:spPr>
        <p:txBody>
          <a:bodyPr wrap="square" rtlCol="0">
            <a:spAutoFit/>
          </a:bodyPr>
          <a:lstStyle/>
          <a:p>
            <a:pPr algn="dist"/>
            <a:r>
              <a:rPr lang="zh-CN" altLang="en-US" sz="3600" b="1" dirty="0">
                <a:solidFill>
                  <a:schemeClr val="bg1"/>
                </a:solidFill>
                <a:latin typeface="Source Han Serif SC" panose="02020400000000000000" pitchFamily="18" charset="-122"/>
                <a:ea typeface="Source Han Serif SC" panose="02020400000000000000" pitchFamily="18" charset="-122"/>
                <a:cs typeface="Arial Unicode MS" panose="020B0604020202020204" pitchFamily="34" charset="-122"/>
                <a:sym typeface="Source Han Serif SC" panose="02020400000000000000" pitchFamily="18" charset="-122"/>
              </a:rPr>
              <a:t>数据结构第一次讨论课</a:t>
            </a:r>
          </a:p>
        </p:txBody>
      </p:sp>
      <p:sp>
        <p:nvSpPr>
          <p:cNvPr id="29" name="文本框 28">
            <a:extLst>
              <a:ext uri="{FF2B5EF4-FFF2-40B4-BE49-F238E27FC236}">
                <a16:creationId xmlns:a16="http://schemas.microsoft.com/office/drawing/2014/main" id="{6E339D7C-B424-4309-BCC2-426982AFB8B4}"/>
              </a:ext>
            </a:extLst>
          </p:cNvPr>
          <p:cNvSpPr txBox="1"/>
          <p:nvPr/>
        </p:nvSpPr>
        <p:spPr>
          <a:xfrm>
            <a:off x="4570611" y="4297296"/>
            <a:ext cx="3274525" cy="1200329"/>
          </a:xfrm>
          <a:prstGeom prst="rect">
            <a:avLst/>
          </a:prstGeom>
          <a:noFill/>
        </p:spPr>
        <p:txBody>
          <a:bodyPr wrap="square" rtlCol="0">
            <a:spAutoFit/>
          </a:bodyPr>
          <a:lstStyle/>
          <a:p>
            <a:r>
              <a:rPr lang="zh-CN" altLang="en-US"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第四组</a:t>
            </a:r>
            <a:endParaRPr lang="en-US" altLang="zh-CN"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a:p>
            <a:r>
              <a:rPr lang="zh-CN" altLang="en-US"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成员：张嘉麟 魏余昊 周灵菲</a:t>
            </a:r>
            <a:endParaRPr lang="en-US" altLang="zh-CN"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a:p>
            <a:r>
              <a:rPr lang="en-US" altLang="zh-CN"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杜泉睿 魏嘉泽 刘艺</a:t>
            </a:r>
            <a:endParaRPr lang="en-US" altLang="zh-CN"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a:p>
            <a:r>
              <a:rPr lang="zh-CN" altLang="en-US"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汇报：张嘉麟</a:t>
            </a:r>
          </a:p>
        </p:txBody>
      </p:sp>
      <p:pic>
        <p:nvPicPr>
          <p:cNvPr id="11" name="图片 10">
            <a:extLst>
              <a:ext uri="{FF2B5EF4-FFF2-40B4-BE49-F238E27FC236}">
                <a16:creationId xmlns:a16="http://schemas.microsoft.com/office/drawing/2014/main" id="{D35F8FB4-E917-0630-257B-482928F053C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9056" y="0"/>
            <a:ext cx="3237929" cy="1644993"/>
          </a:xfrm>
          <a:prstGeom prst="rect">
            <a:avLst/>
          </a:prstGeom>
        </p:spPr>
      </p:pic>
    </p:spTree>
    <p:extLst>
      <p:ext uri="{BB962C8B-B14F-4D97-AF65-F5344CB8AC3E}">
        <p14:creationId xmlns:p14="http://schemas.microsoft.com/office/powerpoint/2010/main" val="381675528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F79FF8D-43B5-3E7A-CD9D-1F8C04F885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02" y="0"/>
            <a:ext cx="12228900" cy="6876524"/>
          </a:xfrm>
          <a:prstGeom prst="rect">
            <a:avLst/>
          </a:prstGeom>
        </p:spPr>
      </p:pic>
      <p:sp>
        <p:nvSpPr>
          <p:cNvPr id="26" name="任意多边形: 形状 25">
            <a:extLst>
              <a:ext uri="{FF2B5EF4-FFF2-40B4-BE49-F238E27FC236}">
                <a16:creationId xmlns:a16="http://schemas.microsoft.com/office/drawing/2014/main" id="{24A777FF-A527-4634-BC00-2B44FC3F7752}"/>
              </a:ext>
            </a:extLst>
          </p:cNvPr>
          <p:cNvSpPr/>
          <p:nvPr/>
        </p:nvSpPr>
        <p:spPr>
          <a:xfrm>
            <a:off x="-11577" y="1"/>
            <a:ext cx="12228901" cy="6879776"/>
          </a:xfrm>
          <a:custGeom>
            <a:avLst/>
            <a:gdLst/>
            <a:ahLst/>
            <a:cxnLst/>
            <a:rect l="l" t="t" r="r" b="b"/>
            <a:pathLst>
              <a:path w="12228901" h="6868201">
                <a:moveTo>
                  <a:pt x="0" y="0"/>
                </a:moveTo>
                <a:lnTo>
                  <a:pt x="12228901" y="0"/>
                </a:lnTo>
                <a:lnTo>
                  <a:pt x="12228901" y="6868201"/>
                </a:lnTo>
                <a:lnTo>
                  <a:pt x="2695537" y="6868201"/>
                </a:lnTo>
                <a:lnTo>
                  <a:pt x="2799650" y="6817748"/>
                </a:lnTo>
                <a:cubicBezTo>
                  <a:pt x="2920502" y="6751594"/>
                  <a:pt x="3032783" y="6674414"/>
                  <a:pt x="3136494" y="6586209"/>
                </a:cubicBezTo>
                <a:cubicBezTo>
                  <a:pt x="3551335" y="6233387"/>
                  <a:pt x="3758756" y="5768930"/>
                  <a:pt x="3758756" y="5192838"/>
                </a:cubicBezTo>
                <a:cubicBezTo>
                  <a:pt x="3758756" y="4779375"/>
                  <a:pt x="3624380" y="4434133"/>
                  <a:pt x="3355629" y="4157113"/>
                </a:cubicBezTo>
                <a:cubicBezTo>
                  <a:pt x="3086878" y="3880093"/>
                  <a:pt x="2720963" y="3716775"/>
                  <a:pt x="2257885" y="3667159"/>
                </a:cubicBezTo>
                <a:lnTo>
                  <a:pt x="2257885" y="3650620"/>
                </a:lnTo>
                <a:cubicBezTo>
                  <a:pt x="3112375" y="3410812"/>
                  <a:pt x="3539620" y="2871932"/>
                  <a:pt x="3539620" y="2033979"/>
                </a:cubicBezTo>
                <a:cubicBezTo>
                  <a:pt x="3539620" y="1579170"/>
                  <a:pt x="3374235" y="1209121"/>
                  <a:pt x="3043464" y="923831"/>
                </a:cubicBezTo>
                <a:cubicBezTo>
                  <a:pt x="2712694" y="638542"/>
                  <a:pt x="2274423" y="495897"/>
                  <a:pt x="1728651" y="495897"/>
                </a:cubicBezTo>
                <a:cubicBezTo>
                  <a:pt x="1169098" y="495897"/>
                  <a:pt x="679833" y="617180"/>
                  <a:pt x="260857" y="859744"/>
                </a:cubicBezTo>
                <a:lnTo>
                  <a:pt x="260857" y="1624651"/>
                </a:lnTo>
                <a:cubicBezTo>
                  <a:pt x="657782" y="1321445"/>
                  <a:pt x="1080893" y="1169842"/>
                  <a:pt x="1530189" y="1169842"/>
                </a:cubicBezTo>
                <a:cubicBezTo>
                  <a:pt x="2315769" y="1169842"/>
                  <a:pt x="2708559" y="1521285"/>
                  <a:pt x="2708559" y="2224173"/>
                </a:cubicBezTo>
                <a:cubicBezTo>
                  <a:pt x="2708559" y="2984945"/>
                  <a:pt x="2194487" y="3365331"/>
                  <a:pt x="1166342" y="3365331"/>
                </a:cubicBezTo>
                <a:lnTo>
                  <a:pt x="657782" y="3365331"/>
                </a:lnTo>
                <a:lnTo>
                  <a:pt x="657782" y="4035141"/>
                </a:lnTo>
                <a:lnTo>
                  <a:pt x="1191149" y="4035141"/>
                </a:lnTo>
                <a:cubicBezTo>
                  <a:pt x="2351603" y="4035141"/>
                  <a:pt x="2931829" y="4440335"/>
                  <a:pt x="2931829" y="5250723"/>
                </a:cubicBezTo>
                <a:cubicBezTo>
                  <a:pt x="2931829" y="5614570"/>
                  <a:pt x="2802967" y="5904683"/>
                  <a:pt x="2545241" y="6121063"/>
                </a:cubicBezTo>
                <a:cubicBezTo>
                  <a:pt x="2287516" y="6337442"/>
                  <a:pt x="1938140" y="6445631"/>
                  <a:pt x="1497112" y="6445631"/>
                </a:cubicBezTo>
                <a:cubicBezTo>
                  <a:pt x="945828" y="6445631"/>
                  <a:pt x="451050" y="6276111"/>
                  <a:pt x="12779" y="5937072"/>
                </a:cubicBezTo>
                <a:lnTo>
                  <a:pt x="12779" y="6776402"/>
                </a:lnTo>
                <a:cubicBezTo>
                  <a:pt x="59294" y="6804655"/>
                  <a:pt x="107639" y="6831143"/>
                  <a:pt x="157815" y="6855864"/>
                </a:cubicBezTo>
                <a:lnTo>
                  <a:pt x="185764" y="6868201"/>
                </a:lnTo>
                <a:lnTo>
                  <a:pt x="0" y="6868201"/>
                </a:lnTo>
                <a:close/>
              </a:path>
            </a:pathLst>
          </a:custGeom>
          <a:solidFill>
            <a:srgbClr val="FFFFFF">
              <a:alpha val="6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8" name="矩形 17">
            <a:extLst>
              <a:ext uri="{FF2B5EF4-FFF2-40B4-BE49-F238E27FC236}">
                <a16:creationId xmlns:a16="http://schemas.microsoft.com/office/drawing/2014/main" id="{F99BE103-A8B5-4673-888A-BFEE080148D0}"/>
              </a:ext>
            </a:extLst>
          </p:cNvPr>
          <p:cNvSpPr/>
          <p:nvPr/>
        </p:nvSpPr>
        <p:spPr>
          <a:xfrm>
            <a:off x="3453807" y="1819904"/>
            <a:ext cx="4723838" cy="675162"/>
          </a:xfrm>
          <a:prstGeom prst="rect">
            <a:avLst/>
          </a:prstGeom>
          <a:solidFill>
            <a:srgbClr val="185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Source Han Serif SC" panose="02020400000000000000" pitchFamily="18" charset="-122"/>
                <a:ea typeface="Source Han Serif SC" panose="02020400000000000000" pitchFamily="18" charset="-122"/>
                <a:sym typeface="Source Han Serif SC" panose="02020400000000000000" pitchFamily="18" charset="-122"/>
              </a:rPr>
              <a:t>PART THREE</a:t>
            </a:r>
            <a:endParaRPr lang="zh-CN" altLang="en-US" sz="3600" b="1"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cxnSp>
        <p:nvCxnSpPr>
          <p:cNvPr id="20" name="直接连接符 19">
            <a:extLst>
              <a:ext uri="{FF2B5EF4-FFF2-40B4-BE49-F238E27FC236}">
                <a16:creationId xmlns:a16="http://schemas.microsoft.com/office/drawing/2014/main" id="{5A6B7192-B5E6-4EE5-B7B8-557CB0901C6F}"/>
              </a:ext>
            </a:extLst>
          </p:cNvPr>
          <p:cNvCxnSpPr/>
          <p:nvPr/>
        </p:nvCxnSpPr>
        <p:spPr>
          <a:xfrm flipH="1">
            <a:off x="7905458" y="3565415"/>
            <a:ext cx="2733924" cy="249487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BB635EBE-1033-463F-878B-0BBCC0399100}"/>
              </a:ext>
            </a:extLst>
          </p:cNvPr>
          <p:cNvCxnSpPr/>
          <p:nvPr/>
        </p:nvCxnSpPr>
        <p:spPr>
          <a:xfrm flipH="1">
            <a:off x="8695023" y="2858213"/>
            <a:ext cx="2980956" cy="2711964"/>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2" name="任意多边形 13">
            <a:extLst>
              <a:ext uri="{FF2B5EF4-FFF2-40B4-BE49-F238E27FC236}">
                <a16:creationId xmlns:a16="http://schemas.microsoft.com/office/drawing/2014/main" id="{2EB82FAF-4292-44B8-A515-AC6C266D6E43}"/>
              </a:ext>
            </a:extLst>
          </p:cNvPr>
          <p:cNvSpPr/>
          <p:nvPr/>
        </p:nvSpPr>
        <p:spPr>
          <a:xfrm>
            <a:off x="1076540" y="-777952"/>
            <a:ext cx="6404378" cy="8533854"/>
          </a:xfrm>
          <a:custGeom>
            <a:avLst/>
            <a:gdLst>
              <a:gd name="connsiteX0" fmla="*/ 0 w 6405212"/>
              <a:gd name="connsiteY0" fmla="*/ 0 h 8534965"/>
              <a:gd name="connsiteX1" fmla="*/ 6405212 w 6405212"/>
              <a:gd name="connsiteY1" fmla="*/ 0 h 8534965"/>
              <a:gd name="connsiteX2" fmla="*/ 6405212 w 6405212"/>
              <a:gd name="connsiteY2" fmla="*/ 8534965 h 8534965"/>
              <a:gd name="connsiteX3" fmla="*/ 0 w 6405212"/>
              <a:gd name="connsiteY3" fmla="*/ 8534965 h 8534965"/>
              <a:gd name="connsiteX4" fmla="*/ 0 w 6405212"/>
              <a:gd name="connsiteY4" fmla="*/ 0 h 8534965"/>
              <a:gd name="connsiteX5" fmla="*/ 6295488 w 6405212"/>
              <a:gd name="connsiteY5" fmla="*/ 1852377 h 8534965"/>
              <a:gd name="connsiteX6" fmla="*/ 2159529 w 6405212"/>
              <a:gd name="connsiteY6" fmla="*/ 5009000 h 8534965"/>
              <a:gd name="connsiteX7" fmla="*/ 6295488 w 6405212"/>
              <a:gd name="connsiteY7" fmla="*/ 5025329 h 8534965"/>
              <a:gd name="connsiteX8" fmla="*/ 6295488 w 6405212"/>
              <a:gd name="connsiteY8" fmla="*/ 1852377 h 85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5212" h="8534965">
                <a:moveTo>
                  <a:pt x="0" y="0"/>
                </a:moveTo>
                <a:lnTo>
                  <a:pt x="6405212" y="0"/>
                </a:lnTo>
                <a:lnTo>
                  <a:pt x="6405212" y="8534965"/>
                </a:lnTo>
                <a:lnTo>
                  <a:pt x="0" y="8534965"/>
                </a:lnTo>
                <a:lnTo>
                  <a:pt x="0" y="0"/>
                </a:lnTo>
                <a:close/>
                <a:moveTo>
                  <a:pt x="6295488" y="1852377"/>
                </a:moveTo>
                <a:lnTo>
                  <a:pt x="2159529" y="5009000"/>
                </a:lnTo>
                <a:lnTo>
                  <a:pt x="6295488" y="5025329"/>
                </a:lnTo>
                <a:lnTo>
                  <a:pt x="6295488" y="1852377"/>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nvGrpSpPr>
          <p:cNvPr id="23" name="组合 22">
            <a:extLst>
              <a:ext uri="{FF2B5EF4-FFF2-40B4-BE49-F238E27FC236}">
                <a16:creationId xmlns:a16="http://schemas.microsoft.com/office/drawing/2014/main" id="{BA8F59CD-E844-4E77-AFD2-D2D584E18F74}"/>
              </a:ext>
            </a:extLst>
          </p:cNvPr>
          <p:cNvGrpSpPr/>
          <p:nvPr/>
        </p:nvGrpSpPr>
        <p:grpSpPr>
          <a:xfrm>
            <a:off x="10777708" y="5270696"/>
            <a:ext cx="1048733" cy="1089070"/>
            <a:chOff x="564777" y="443753"/>
            <a:chExt cx="1048870" cy="1089212"/>
          </a:xfrm>
        </p:grpSpPr>
        <p:sp>
          <p:nvSpPr>
            <p:cNvPr id="24" name="矩形 23">
              <a:extLst>
                <a:ext uri="{FF2B5EF4-FFF2-40B4-BE49-F238E27FC236}">
                  <a16:creationId xmlns:a16="http://schemas.microsoft.com/office/drawing/2014/main" id="{4106D1FE-E740-4576-9798-50D9858AD5BC}"/>
                </a:ext>
              </a:extLst>
            </p:cNvPr>
            <p:cNvSpPr/>
            <p:nvPr userDrawn="1"/>
          </p:nvSpPr>
          <p:spPr>
            <a:xfrm>
              <a:off x="564777" y="443753"/>
              <a:ext cx="1048870" cy="1089212"/>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5" name="文本框 24">
              <a:extLst>
                <a:ext uri="{FF2B5EF4-FFF2-40B4-BE49-F238E27FC236}">
                  <a16:creationId xmlns:a16="http://schemas.microsoft.com/office/drawing/2014/main" id="{A2872D94-EA08-46E0-A422-81DED9037460}"/>
                </a:ext>
              </a:extLst>
            </p:cNvPr>
            <p:cNvSpPr txBox="1"/>
            <p:nvPr userDrawn="1"/>
          </p:nvSpPr>
          <p:spPr>
            <a:xfrm>
              <a:off x="679076" y="665193"/>
              <a:ext cx="820271" cy="646415"/>
            </a:xfrm>
            <a:prstGeom prst="rect">
              <a:avLst/>
            </a:prstGeom>
            <a:noFill/>
            <a:ln>
              <a:noFill/>
            </a:ln>
          </p:spPr>
          <p:txBody>
            <a:bodyPr wrap="square" rtlCol="0">
              <a:spAutoFit/>
            </a:bodyPr>
            <a:lstStyle/>
            <a:p>
              <a:pPr algn="ctr"/>
              <a:r>
                <a:rPr lang="zh-CN" altLang="en-US" dirty="0">
                  <a:solidFill>
                    <a:schemeClr val="accent4"/>
                  </a:solidFill>
                  <a:latin typeface="Source Han Serif SC" panose="02020400000000000000" pitchFamily="18" charset="-122"/>
                  <a:ea typeface="Source Han Serif SC" panose="02020400000000000000" pitchFamily="18" charset="-122"/>
                  <a:sym typeface="Source Han Serif SC" panose="02020400000000000000" pitchFamily="18" charset="-122"/>
                </a:rPr>
                <a:t>第三部分</a:t>
              </a:r>
            </a:p>
          </p:txBody>
        </p:sp>
      </p:grpSp>
      <p:sp>
        <p:nvSpPr>
          <p:cNvPr id="12" name="文本框 11">
            <a:extLst>
              <a:ext uri="{FF2B5EF4-FFF2-40B4-BE49-F238E27FC236}">
                <a16:creationId xmlns:a16="http://schemas.microsoft.com/office/drawing/2014/main" id="{50DBCBA4-4F9A-45C6-E236-1617F092F555}"/>
              </a:ext>
            </a:extLst>
          </p:cNvPr>
          <p:cNvSpPr txBox="1"/>
          <p:nvPr/>
        </p:nvSpPr>
        <p:spPr>
          <a:xfrm>
            <a:off x="4652882" y="2660352"/>
            <a:ext cx="4740500" cy="1015663"/>
          </a:xfrm>
          <a:prstGeom prst="rect">
            <a:avLst/>
          </a:prstGeom>
          <a:noFill/>
        </p:spPr>
        <p:txBody>
          <a:bodyPr wrap="square" rtlCol="0">
            <a:spAutoFit/>
          </a:bodyPr>
          <a:lstStyle/>
          <a:p>
            <a:pPr algn="dist"/>
            <a:r>
              <a:rPr lang="zh-CN" altLang="en-US" sz="6000" dirty="0">
                <a:solidFill>
                  <a:srgbClr val="5BCDBA"/>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cs typeface="Meiryo UI" panose="020B0604030504040204" pitchFamily="34" charset="-128"/>
                <a:sym typeface="Source Han Serif SC" panose="02020400000000000000" pitchFamily="18" charset="-122"/>
              </a:rPr>
              <a:t>存储结构</a:t>
            </a:r>
            <a:endParaRPr lang="en-US" altLang="zh-CN" sz="6000" dirty="0">
              <a:solidFill>
                <a:srgbClr val="5BCDBA"/>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cs typeface="Meiryo UI" panose="020B0604030504040204" pitchFamily="34" charset="-128"/>
              <a:sym typeface="Source Han Serif SC" panose="02020400000000000000" pitchFamily="18" charset="-122"/>
            </a:endParaRPr>
          </a:p>
        </p:txBody>
      </p:sp>
    </p:spTree>
    <p:extLst>
      <p:ext uri="{BB962C8B-B14F-4D97-AF65-F5344CB8AC3E}">
        <p14:creationId xmlns:p14="http://schemas.microsoft.com/office/powerpoint/2010/main" val="716746268"/>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6300440" y="2358788"/>
            <a:ext cx="5411987" cy="1754326"/>
          </a:xfrm>
          <a:prstGeom prst="rect">
            <a:avLst/>
          </a:prstGeom>
          <a:noFill/>
        </p:spPr>
        <p:txBody>
          <a:bodyPr wrap="square" rtlCol="0">
            <a:spAutoFit/>
          </a:bodyPr>
          <a:lstStyle/>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class Customer {</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public:</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    string id;       // 客户ID</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    string name;     // 客户姓名</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    int priority;    // 优先级（对于VIP客户来说更高）</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a:t>
            </a:r>
          </a:p>
        </p:txBody>
      </p:sp>
      <p:grpSp>
        <p:nvGrpSpPr>
          <p:cNvPr id="73" name="Group 72"/>
          <p:cNvGrpSpPr/>
          <p:nvPr/>
        </p:nvGrpSpPr>
        <p:grpSpPr>
          <a:xfrm>
            <a:off x="5921800" y="1482966"/>
            <a:ext cx="680942" cy="680942"/>
            <a:chOff x="1527629" y="3035965"/>
            <a:chExt cx="681031" cy="681031"/>
          </a:xfrm>
        </p:grpSpPr>
        <p:sp>
          <p:nvSpPr>
            <p:cNvPr id="56" name="Oval 55"/>
            <p:cNvSpPr/>
            <p:nvPr/>
          </p:nvSpPr>
          <p:spPr>
            <a:xfrm>
              <a:off x="1527629" y="3035965"/>
              <a:ext cx="681031" cy="681031"/>
            </a:xfrm>
            <a:prstGeom prst="ellipse">
              <a:avLst/>
            </a:prstGeom>
            <a:solidFill>
              <a:schemeClr val="bg1"/>
            </a:solidFill>
            <a:ln>
              <a:noFill/>
            </a:ln>
            <a:effectLst>
              <a:outerShdw blurRad="482600" dist="101600" dir="5400000" sx="96000" sy="96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61" name="Group 60"/>
            <p:cNvGrpSpPr/>
            <p:nvPr/>
          </p:nvGrpSpPr>
          <p:grpSpPr>
            <a:xfrm>
              <a:off x="1732214" y="3240540"/>
              <a:ext cx="271861" cy="271880"/>
              <a:chOff x="3816994" y="3161568"/>
              <a:chExt cx="492102" cy="492136"/>
            </a:xfrm>
          </p:grpSpPr>
          <p:sp>
            <p:nvSpPr>
              <p:cNvPr id="62" name="Freeform: Shape 61"/>
              <p:cNvSpPr/>
              <p:nvPr/>
            </p:nvSpPr>
            <p:spPr>
              <a:xfrm>
                <a:off x="3825903" y="3331573"/>
                <a:ext cx="306446" cy="306446"/>
              </a:xfrm>
              <a:custGeom>
                <a:avLst/>
                <a:gdLst>
                  <a:gd name="connsiteX0" fmla="*/ 313230 w 306445"/>
                  <a:gd name="connsiteY0" fmla="*/ 187409 h 306445"/>
                  <a:gd name="connsiteX1" fmla="*/ 313230 w 306445"/>
                  <a:gd name="connsiteY1" fmla="*/ 125814 h 306445"/>
                  <a:gd name="connsiteX2" fmla="*/ 271611 w 306445"/>
                  <a:gd name="connsiteY2" fmla="*/ 125814 h 306445"/>
                  <a:gd name="connsiteX3" fmla="*/ 259724 w 306445"/>
                  <a:gd name="connsiteY3" fmla="*/ 97065 h 306445"/>
                  <a:gd name="connsiteX4" fmla="*/ 289142 w 306445"/>
                  <a:gd name="connsiteY4" fmla="*/ 67646 h 306445"/>
                  <a:gd name="connsiteX5" fmla="*/ 245584 w 306445"/>
                  <a:gd name="connsiteY5" fmla="*/ 24088 h 306445"/>
                  <a:gd name="connsiteX6" fmla="*/ 216165 w 306445"/>
                  <a:gd name="connsiteY6" fmla="*/ 53507 h 306445"/>
                  <a:gd name="connsiteX7" fmla="*/ 187417 w 306445"/>
                  <a:gd name="connsiteY7" fmla="*/ 41620 h 306445"/>
                  <a:gd name="connsiteX8" fmla="*/ 187417 w 306445"/>
                  <a:gd name="connsiteY8" fmla="*/ 0 h 306445"/>
                  <a:gd name="connsiteX9" fmla="*/ 125814 w 306445"/>
                  <a:gd name="connsiteY9" fmla="*/ 0 h 306445"/>
                  <a:gd name="connsiteX10" fmla="*/ 125814 w 306445"/>
                  <a:gd name="connsiteY10" fmla="*/ 41620 h 306445"/>
                  <a:gd name="connsiteX11" fmla="*/ 97065 w 306445"/>
                  <a:gd name="connsiteY11" fmla="*/ 53507 h 306445"/>
                  <a:gd name="connsiteX12" fmla="*/ 67646 w 306445"/>
                  <a:gd name="connsiteY12" fmla="*/ 24088 h 306445"/>
                  <a:gd name="connsiteX13" fmla="*/ 24088 w 306445"/>
                  <a:gd name="connsiteY13" fmla="*/ 67646 h 306445"/>
                  <a:gd name="connsiteX14" fmla="*/ 53507 w 306445"/>
                  <a:gd name="connsiteY14" fmla="*/ 97065 h 306445"/>
                  <a:gd name="connsiteX15" fmla="*/ 41620 w 306445"/>
                  <a:gd name="connsiteY15" fmla="*/ 125814 h 306445"/>
                  <a:gd name="connsiteX16" fmla="*/ 0 w 306445"/>
                  <a:gd name="connsiteY16" fmla="*/ 125814 h 306445"/>
                  <a:gd name="connsiteX17" fmla="*/ 0 w 306445"/>
                  <a:gd name="connsiteY17" fmla="*/ 187417 h 306445"/>
                  <a:gd name="connsiteX18" fmla="*/ 41620 w 306445"/>
                  <a:gd name="connsiteY18" fmla="*/ 187417 h 306445"/>
                  <a:gd name="connsiteX19" fmla="*/ 53507 w 306445"/>
                  <a:gd name="connsiteY19" fmla="*/ 216166 h 306445"/>
                  <a:gd name="connsiteX20" fmla="*/ 24088 w 306445"/>
                  <a:gd name="connsiteY20" fmla="*/ 245577 h 306445"/>
                  <a:gd name="connsiteX21" fmla="*/ 67653 w 306445"/>
                  <a:gd name="connsiteY21" fmla="*/ 289100 h 306445"/>
                  <a:gd name="connsiteX22" fmla="*/ 97072 w 306445"/>
                  <a:gd name="connsiteY22" fmla="*/ 259681 h 306445"/>
                  <a:gd name="connsiteX23" fmla="*/ 125821 w 306445"/>
                  <a:gd name="connsiteY23" fmla="*/ 271568 h 306445"/>
                  <a:gd name="connsiteX24" fmla="*/ 125821 w 306445"/>
                  <a:gd name="connsiteY24" fmla="*/ 313188 h 306445"/>
                  <a:gd name="connsiteX25" fmla="*/ 187424 w 306445"/>
                  <a:gd name="connsiteY25" fmla="*/ 313188 h 306445"/>
                  <a:gd name="connsiteX26" fmla="*/ 187424 w 306445"/>
                  <a:gd name="connsiteY26" fmla="*/ 271568 h 306445"/>
                  <a:gd name="connsiteX27" fmla="*/ 216173 w 306445"/>
                  <a:gd name="connsiteY27" fmla="*/ 259681 h 306445"/>
                  <a:gd name="connsiteX28" fmla="*/ 245584 w 306445"/>
                  <a:gd name="connsiteY28" fmla="*/ 289100 h 306445"/>
                  <a:gd name="connsiteX29" fmla="*/ 289142 w 306445"/>
                  <a:gd name="connsiteY29" fmla="*/ 245542 h 306445"/>
                  <a:gd name="connsiteX30" fmla="*/ 259724 w 306445"/>
                  <a:gd name="connsiteY30" fmla="*/ 216123 h 306445"/>
                  <a:gd name="connsiteX31" fmla="*/ 271611 w 306445"/>
                  <a:gd name="connsiteY31" fmla="*/ 187374 h 306445"/>
                  <a:gd name="connsiteX32" fmla="*/ 156644 w 306445"/>
                  <a:gd name="connsiteY32" fmla="*/ 226877 h 306445"/>
                  <a:gd name="connsiteX33" fmla="*/ 86382 w 306445"/>
                  <a:gd name="connsiteY33" fmla="*/ 156615 h 306445"/>
                  <a:gd name="connsiteX34" fmla="*/ 156644 w 306445"/>
                  <a:gd name="connsiteY34" fmla="*/ 86354 h 306445"/>
                  <a:gd name="connsiteX35" fmla="*/ 226905 w 306445"/>
                  <a:gd name="connsiteY35" fmla="*/ 156615 h 306445"/>
                  <a:gd name="connsiteX36" fmla="*/ 156644 w 306445"/>
                  <a:gd name="connsiteY36" fmla="*/ 226877 h 30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06445" h="306445">
                    <a:moveTo>
                      <a:pt x="313230" y="187409"/>
                    </a:moveTo>
                    <a:lnTo>
                      <a:pt x="313230" y="125814"/>
                    </a:lnTo>
                    <a:lnTo>
                      <a:pt x="271611" y="125814"/>
                    </a:lnTo>
                    <a:cubicBezTo>
                      <a:pt x="268931" y="115749"/>
                      <a:pt x="264934" y="106083"/>
                      <a:pt x="259724" y="97065"/>
                    </a:cubicBezTo>
                    <a:lnTo>
                      <a:pt x="289142" y="67646"/>
                    </a:lnTo>
                    <a:lnTo>
                      <a:pt x="245584" y="24088"/>
                    </a:lnTo>
                    <a:lnTo>
                      <a:pt x="216165" y="53507"/>
                    </a:lnTo>
                    <a:cubicBezTo>
                      <a:pt x="207148" y="48296"/>
                      <a:pt x="197481" y="44299"/>
                      <a:pt x="187417" y="41620"/>
                    </a:cubicBezTo>
                    <a:lnTo>
                      <a:pt x="187417" y="0"/>
                    </a:lnTo>
                    <a:lnTo>
                      <a:pt x="125814" y="0"/>
                    </a:lnTo>
                    <a:lnTo>
                      <a:pt x="125814" y="41620"/>
                    </a:lnTo>
                    <a:cubicBezTo>
                      <a:pt x="115749" y="44299"/>
                      <a:pt x="106083" y="48296"/>
                      <a:pt x="97065" y="53507"/>
                    </a:cubicBezTo>
                    <a:lnTo>
                      <a:pt x="67646" y="24088"/>
                    </a:lnTo>
                    <a:lnTo>
                      <a:pt x="24088" y="67646"/>
                    </a:lnTo>
                    <a:lnTo>
                      <a:pt x="53507" y="97065"/>
                    </a:lnTo>
                    <a:cubicBezTo>
                      <a:pt x="48296" y="106083"/>
                      <a:pt x="44299" y="115749"/>
                      <a:pt x="41620" y="125814"/>
                    </a:cubicBezTo>
                    <a:lnTo>
                      <a:pt x="0" y="125814"/>
                    </a:lnTo>
                    <a:lnTo>
                      <a:pt x="0" y="187417"/>
                    </a:lnTo>
                    <a:lnTo>
                      <a:pt x="41620" y="187417"/>
                    </a:lnTo>
                    <a:cubicBezTo>
                      <a:pt x="44299" y="197481"/>
                      <a:pt x="48296" y="207148"/>
                      <a:pt x="53507" y="216166"/>
                    </a:cubicBezTo>
                    <a:lnTo>
                      <a:pt x="24088" y="245577"/>
                    </a:lnTo>
                    <a:lnTo>
                      <a:pt x="67653" y="289100"/>
                    </a:lnTo>
                    <a:lnTo>
                      <a:pt x="97072" y="259681"/>
                    </a:lnTo>
                    <a:cubicBezTo>
                      <a:pt x="106090" y="264891"/>
                      <a:pt x="115757" y="268888"/>
                      <a:pt x="125821" y="271568"/>
                    </a:cubicBezTo>
                    <a:lnTo>
                      <a:pt x="125821" y="313188"/>
                    </a:lnTo>
                    <a:lnTo>
                      <a:pt x="187424" y="313188"/>
                    </a:lnTo>
                    <a:lnTo>
                      <a:pt x="187424" y="271568"/>
                    </a:lnTo>
                    <a:cubicBezTo>
                      <a:pt x="197488" y="268888"/>
                      <a:pt x="207155" y="264891"/>
                      <a:pt x="216173" y="259681"/>
                    </a:cubicBezTo>
                    <a:lnTo>
                      <a:pt x="245584" y="289100"/>
                    </a:lnTo>
                    <a:lnTo>
                      <a:pt x="289142" y="245542"/>
                    </a:lnTo>
                    <a:lnTo>
                      <a:pt x="259724" y="216123"/>
                    </a:lnTo>
                    <a:cubicBezTo>
                      <a:pt x="264934" y="207105"/>
                      <a:pt x="268931" y="197438"/>
                      <a:pt x="271611" y="187374"/>
                    </a:cubicBezTo>
                    <a:close/>
                    <a:moveTo>
                      <a:pt x="156644" y="226877"/>
                    </a:moveTo>
                    <a:cubicBezTo>
                      <a:pt x="117839" y="226877"/>
                      <a:pt x="86382" y="195420"/>
                      <a:pt x="86382" y="156615"/>
                    </a:cubicBezTo>
                    <a:cubicBezTo>
                      <a:pt x="86382" y="117811"/>
                      <a:pt x="117839" y="86354"/>
                      <a:pt x="156644" y="86354"/>
                    </a:cubicBezTo>
                    <a:cubicBezTo>
                      <a:pt x="195448" y="86354"/>
                      <a:pt x="226905" y="117811"/>
                      <a:pt x="226905" y="156615"/>
                    </a:cubicBezTo>
                    <a:cubicBezTo>
                      <a:pt x="226905" y="195420"/>
                      <a:pt x="195448" y="226877"/>
                      <a:pt x="156644" y="226877"/>
                    </a:cubicBezTo>
                    <a:close/>
                  </a:path>
                </a:pathLst>
              </a:custGeom>
              <a:solidFill>
                <a:schemeClr val="accent1">
                  <a:alpha val="15000"/>
                </a:schemeClr>
              </a:solidFill>
              <a:ln w="7069" cap="flat">
                <a:noFill/>
                <a:prstDash val="solid"/>
                <a:miter/>
              </a:ln>
            </p:spPr>
            <p:txBody>
              <a:bodyPr rtlCol="0" anchor="ctr"/>
              <a:lstStyle/>
              <a:p>
                <a:endParaRPr lang="en-GB"/>
              </a:p>
            </p:txBody>
          </p:sp>
          <p:sp>
            <p:nvSpPr>
              <p:cNvPr id="63" name="Freeform: Shape 62"/>
              <p:cNvSpPr/>
              <p:nvPr/>
            </p:nvSpPr>
            <p:spPr>
              <a:xfrm>
                <a:off x="3816994" y="3161568"/>
                <a:ext cx="492102" cy="492136"/>
              </a:xfrm>
              <a:custGeom>
                <a:avLst/>
                <a:gdLst>
                  <a:gd name="connsiteX0" fmla="*/ 8908 w 492102"/>
                  <a:gd name="connsiteY0" fmla="*/ 286903 h 492136"/>
                  <a:gd name="connsiteX1" fmla="*/ 50528 w 492102"/>
                  <a:gd name="connsiteY1" fmla="*/ 286903 h 492136"/>
                  <a:gd name="connsiteX2" fmla="*/ 59436 w 492102"/>
                  <a:gd name="connsiteY2" fmla="*/ 295811 h 492136"/>
                  <a:gd name="connsiteX3" fmla="*/ 50528 w 492102"/>
                  <a:gd name="connsiteY3" fmla="*/ 304720 h 492136"/>
                  <a:gd name="connsiteX4" fmla="*/ 17817 w 492102"/>
                  <a:gd name="connsiteY4" fmla="*/ 304720 h 492136"/>
                  <a:gd name="connsiteX5" fmla="*/ 17817 w 492102"/>
                  <a:gd name="connsiteY5" fmla="*/ 348506 h 492136"/>
                  <a:gd name="connsiteX6" fmla="*/ 50528 w 492102"/>
                  <a:gd name="connsiteY6" fmla="*/ 348506 h 492136"/>
                  <a:gd name="connsiteX7" fmla="*/ 59137 w 492102"/>
                  <a:gd name="connsiteY7" fmla="*/ 355119 h 492136"/>
                  <a:gd name="connsiteX8" fmla="*/ 70126 w 492102"/>
                  <a:gd name="connsiteY8" fmla="*/ 381709 h 492136"/>
                  <a:gd name="connsiteX9" fmla="*/ 68701 w 492102"/>
                  <a:gd name="connsiteY9" fmla="*/ 392470 h 492136"/>
                  <a:gd name="connsiteX10" fmla="*/ 45582 w 492102"/>
                  <a:gd name="connsiteY10" fmla="*/ 415589 h 492136"/>
                  <a:gd name="connsiteX11" fmla="*/ 76547 w 492102"/>
                  <a:gd name="connsiteY11" fmla="*/ 446547 h 492136"/>
                  <a:gd name="connsiteX12" fmla="*/ 99666 w 492102"/>
                  <a:gd name="connsiteY12" fmla="*/ 423435 h 492136"/>
                  <a:gd name="connsiteX13" fmla="*/ 110420 w 492102"/>
                  <a:gd name="connsiteY13" fmla="*/ 422010 h 492136"/>
                  <a:gd name="connsiteX14" fmla="*/ 137045 w 492102"/>
                  <a:gd name="connsiteY14" fmla="*/ 433006 h 492136"/>
                  <a:gd name="connsiteX15" fmla="*/ 143652 w 492102"/>
                  <a:gd name="connsiteY15" fmla="*/ 441608 h 492136"/>
                  <a:gd name="connsiteX16" fmla="*/ 143652 w 492102"/>
                  <a:gd name="connsiteY16" fmla="*/ 474320 h 492136"/>
                  <a:gd name="connsiteX17" fmla="*/ 187438 w 492102"/>
                  <a:gd name="connsiteY17" fmla="*/ 474320 h 492136"/>
                  <a:gd name="connsiteX18" fmla="*/ 187438 w 492102"/>
                  <a:gd name="connsiteY18" fmla="*/ 441608 h 492136"/>
                  <a:gd name="connsiteX19" fmla="*/ 194045 w 492102"/>
                  <a:gd name="connsiteY19" fmla="*/ 433006 h 492136"/>
                  <a:gd name="connsiteX20" fmla="*/ 220614 w 492102"/>
                  <a:gd name="connsiteY20" fmla="*/ 422046 h 492136"/>
                  <a:gd name="connsiteX21" fmla="*/ 231368 w 492102"/>
                  <a:gd name="connsiteY21" fmla="*/ 423471 h 492136"/>
                  <a:gd name="connsiteX22" fmla="*/ 254487 w 492102"/>
                  <a:gd name="connsiteY22" fmla="*/ 446583 h 492136"/>
                  <a:gd name="connsiteX23" fmla="*/ 291737 w 492102"/>
                  <a:gd name="connsiteY23" fmla="*/ 409325 h 492136"/>
                  <a:gd name="connsiteX24" fmla="*/ 304337 w 492102"/>
                  <a:gd name="connsiteY24" fmla="*/ 409325 h 492136"/>
                  <a:gd name="connsiteX25" fmla="*/ 304337 w 492102"/>
                  <a:gd name="connsiteY25" fmla="*/ 421924 h 492136"/>
                  <a:gd name="connsiteX26" fmla="*/ 260786 w 492102"/>
                  <a:gd name="connsiteY26" fmla="*/ 465475 h 492136"/>
                  <a:gd name="connsiteX27" fmla="*/ 248188 w 492102"/>
                  <a:gd name="connsiteY27" fmla="*/ 465477 h 492136"/>
                  <a:gd name="connsiteX28" fmla="*/ 248187 w 492102"/>
                  <a:gd name="connsiteY28" fmla="*/ 465475 h 492136"/>
                  <a:gd name="connsiteX29" fmla="*/ 223471 w 492102"/>
                  <a:gd name="connsiteY29" fmla="*/ 440717 h 492136"/>
                  <a:gd name="connsiteX30" fmla="*/ 205234 w 492102"/>
                  <a:gd name="connsiteY30" fmla="*/ 448257 h 492136"/>
                  <a:gd name="connsiteX31" fmla="*/ 205234 w 492102"/>
                  <a:gd name="connsiteY31" fmla="*/ 483228 h 492136"/>
                  <a:gd name="connsiteX32" fmla="*/ 196326 w 492102"/>
                  <a:gd name="connsiteY32" fmla="*/ 492136 h 492136"/>
                  <a:gd name="connsiteX33" fmla="*/ 134722 w 492102"/>
                  <a:gd name="connsiteY33" fmla="*/ 492136 h 492136"/>
                  <a:gd name="connsiteX34" fmla="*/ 125814 w 492102"/>
                  <a:gd name="connsiteY34" fmla="*/ 483228 h 492136"/>
                  <a:gd name="connsiteX35" fmla="*/ 125814 w 492102"/>
                  <a:gd name="connsiteY35" fmla="*/ 448257 h 492136"/>
                  <a:gd name="connsiteX36" fmla="*/ 107577 w 492102"/>
                  <a:gd name="connsiteY36" fmla="*/ 440717 h 492136"/>
                  <a:gd name="connsiteX37" fmla="*/ 82883 w 492102"/>
                  <a:gd name="connsiteY37" fmla="*/ 465433 h 492136"/>
                  <a:gd name="connsiteX38" fmla="*/ 70285 w 492102"/>
                  <a:gd name="connsiteY38" fmla="*/ 465434 h 492136"/>
                  <a:gd name="connsiteX39" fmla="*/ 70283 w 492102"/>
                  <a:gd name="connsiteY39" fmla="*/ 465433 h 492136"/>
                  <a:gd name="connsiteX40" fmla="*/ 26725 w 492102"/>
                  <a:gd name="connsiteY40" fmla="*/ 421882 h 492136"/>
                  <a:gd name="connsiteX41" fmla="*/ 26723 w 492102"/>
                  <a:gd name="connsiteY41" fmla="*/ 409283 h 492136"/>
                  <a:gd name="connsiteX42" fmla="*/ 26725 w 492102"/>
                  <a:gd name="connsiteY42" fmla="*/ 409282 h 492136"/>
                  <a:gd name="connsiteX43" fmla="*/ 51440 w 492102"/>
                  <a:gd name="connsiteY43" fmla="*/ 384559 h 492136"/>
                  <a:gd name="connsiteX44" fmla="*/ 43900 w 492102"/>
                  <a:gd name="connsiteY44" fmla="*/ 366322 h 492136"/>
                  <a:gd name="connsiteX45" fmla="*/ 8908 w 492102"/>
                  <a:gd name="connsiteY45" fmla="*/ 366322 h 492136"/>
                  <a:gd name="connsiteX46" fmla="*/ 0 w 492102"/>
                  <a:gd name="connsiteY46" fmla="*/ 357414 h 492136"/>
                  <a:gd name="connsiteX47" fmla="*/ 0 w 492102"/>
                  <a:gd name="connsiteY47" fmla="*/ 295811 h 492136"/>
                  <a:gd name="connsiteX48" fmla="*/ 8908 w 492102"/>
                  <a:gd name="connsiteY48" fmla="*/ 286903 h 492136"/>
                  <a:gd name="connsiteX49" fmla="*/ 165552 w 492102"/>
                  <a:gd name="connsiteY49" fmla="*/ 265260 h 492136"/>
                  <a:gd name="connsiteX50" fmla="*/ 104206 w 492102"/>
                  <a:gd name="connsiteY50" fmla="*/ 326620 h 492136"/>
                  <a:gd name="connsiteX51" fmla="*/ 165567 w 492102"/>
                  <a:gd name="connsiteY51" fmla="*/ 387966 h 492136"/>
                  <a:gd name="connsiteX52" fmla="*/ 226913 w 492102"/>
                  <a:gd name="connsiteY52" fmla="*/ 326613 h 492136"/>
                  <a:gd name="connsiteX53" fmla="*/ 165552 w 492102"/>
                  <a:gd name="connsiteY53" fmla="*/ 265260 h 492136"/>
                  <a:gd name="connsiteX54" fmla="*/ 165510 w 492102"/>
                  <a:gd name="connsiteY54" fmla="*/ 247450 h 492136"/>
                  <a:gd name="connsiteX55" fmla="*/ 244701 w 492102"/>
                  <a:gd name="connsiteY55" fmla="*/ 326599 h 492136"/>
                  <a:gd name="connsiteX56" fmla="*/ 244701 w 492102"/>
                  <a:gd name="connsiteY56" fmla="*/ 326620 h 492136"/>
                  <a:gd name="connsiteX57" fmla="*/ 165552 w 492102"/>
                  <a:gd name="connsiteY57" fmla="*/ 405790 h 492136"/>
                  <a:gd name="connsiteX58" fmla="*/ 86361 w 492102"/>
                  <a:gd name="connsiteY58" fmla="*/ 326641 h 492136"/>
                  <a:gd name="connsiteX59" fmla="*/ 165510 w 492102"/>
                  <a:gd name="connsiteY59" fmla="*/ 247450 h 492136"/>
                  <a:gd name="connsiteX60" fmla="*/ 134722 w 492102"/>
                  <a:gd name="connsiteY60" fmla="*/ 161089 h 492136"/>
                  <a:gd name="connsiteX61" fmla="*/ 196325 w 492102"/>
                  <a:gd name="connsiteY61" fmla="*/ 161089 h 492136"/>
                  <a:gd name="connsiteX62" fmla="*/ 205233 w 492102"/>
                  <a:gd name="connsiteY62" fmla="*/ 169997 h 492136"/>
                  <a:gd name="connsiteX63" fmla="*/ 205233 w 492102"/>
                  <a:gd name="connsiteY63" fmla="*/ 204968 h 492136"/>
                  <a:gd name="connsiteX64" fmla="*/ 223479 w 492102"/>
                  <a:gd name="connsiteY64" fmla="*/ 212522 h 492136"/>
                  <a:gd name="connsiteX65" fmla="*/ 248222 w 492102"/>
                  <a:gd name="connsiteY65" fmla="*/ 187793 h 492136"/>
                  <a:gd name="connsiteX66" fmla="*/ 254522 w 492102"/>
                  <a:gd name="connsiteY66" fmla="*/ 185184 h 492136"/>
                  <a:gd name="connsiteX67" fmla="*/ 260822 w 492102"/>
                  <a:gd name="connsiteY67" fmla="*/ 187793 h 492136"/>
                  <a:gd name="connsiteX68" fmla="*/ 304373 w 492102"/>
                  <a:gd name="connsiteY68" fmla="*/ 231351 h 492136"/>
                  <a:gd name="connsiteX69" fmla="*/ 304375 w 492102"/>
                  <a:gd name="connsiteY69" fmla="*/ 243949 h 492136"/>
                  <a:gd name="connsiteX70" fmla="*/ 304373 w 492102"/>
                  <a:gd name="connsiteY70" fmla="*/ 243951 h 492136"/>
                  <a:gd name="connsiteX71" fmla="*/ 279658 w 492102"/>
                  <a:gd name="connsiteY71" fmla="*/ 268673 h 492136"/>
                  <a:gd name="connsiteX72" fmla="*/ 287198 w 492102"/>
                  <a:gd name="connsiteY72" fmla="*/ 286910 h 492136"/>
                  <a:gd name="connsiteX73" fmla="*/ 322168 w 492102"/>
                  <a:gd name="connsiteY73" fmla="*/ 286910 h 492136"/>
                  <a:gd name="connsiteX74" fmla="*/ 331077 w 492102"/>
                  <a:gd name="connsiteY74" fmla="*/ 295818 h 492136"/>
                  <a:gd name="connsiteX75" fmla="*/ 331077 w 492102"/>
                  <a:gd name="connsiteY75" fmla="*/ 357421 h 492136"/>
                  <a:gd name="connsiteX76" fmla="*/ 322161 w 492102"/>
                  <a:gd name="connsiteY76" fmla="*/ 366322 h 492136"/>
                  <a:gd name="connsiteX77" fmla="*/ 322140 w 492102"/>
                  <a:gd name="connsiteY77" fmla="*/ 366322 h 492136"/>
                  <a:gd name="connsiteX78" fmla="*/ 280520 w 492102"/>
                  <a:gd name="connsiteY78" fmla="*/ 366322 h 492136"/>
                  <a:gd name="connsiteX79" fmla="*/ 271612 w 492102"/>
                  <a:gd name="connsiteY79" fmla="*/ 357414 h 492136"/>
                  <a:gd name="connsiteX80" fmla="*/ 280520 w 492102"/>
                  <a:gd name="connsiteY80" fmla="*/ 348506 h 492136"/>
                  <a:gd name="connsiteX81" fmla="*/ 313232 w 492102"/>
                  <a:gd name="connsiteY81" fmla="*/ 348506 h 492136"/>
                  <a:gd name="connsiteX82" fmla="*/ 313232 w 492102"/>
                  <a:gd name="connsiteY82" fmla="*/ 304719 h 492136"/>
                  <a:gd name="connsiteX83" fmla="*/ 280520 w 492102"/>
                  <a:gd name="connsiteY83" fmla="*/ 304719 h 492136"/>
                  <a:gd name="connsiteX84" fmla="*/ 271918 w 492102"/>
                  <a:gd name="connsiteY84" fmla="*/ 298113 h 492136"/>
                  <a:gd name="connsiteX85" fmla="*/ 260922 w 492102"/>
                  <a:gd name="connsiteY85" fmla="*/ 271531 h 492136"/>
                  <a:gd name="connsiteX86" fmla="*/ 262347 w 492102"/>
                  <a:gd name="connsiteY86" fmla="*/ 260769 h 492136"/>
                  <a:gd name="connsiteX87" fmla="*/ 285459 w 492102"/>
                  <a:gd name="connsiteY87" fmla="*/ 237651 h 492136"/>
                  <a:gd name="connsiteX88" fmla="*/ 254494 w 492102"/>
                  <a:gd name="connsiteY88" fmla="*/ 206685 h 492136"/>
                  <a:gd name="connsiteX89" fmla="*/ 231375 w 492102"/>
                  <a:gd name="connsiteY89" fmla="*/ 229804 h 492136"/>
                  <a:gd name="connsiteX90" fmla="*/ 220614 w 492102"/>
                  <a:gd name="connsiteY90" fmla="*/ 231229 h 492136"/>
                  <a:gd name="connsiteX91" fmla="*/ 194030 w 492102"/>
                  <a:gd name="connsiteY91" fmla="*/ 220240 h 492136"/>
                  <a:gd name="connsiteX92" fmla="*/ 187424 w 492102"/>
                  <a:gd name="connsiteY92" fmla="*/ 211631 h 492136"/>
                  <a:gd name="connsiteX93" fmla="*/ 187424 w 492102"/>
                  <a:gd name="connsiteY93" fmla="*/ 178906 h 492136"/>
                  <a:gd name="connsiteX94" fmla="*/ 143631 w 492102"/>
                  <a:gd name="connsiteY94" fmla="*/ 178906 h 492136"/>
                  <a:gd name="connsiteX95" fmla="*/ 143631 w 492102"/>
                  <a:gd name="connsiteY95" fmla="*/ 211624 h 492136"/>
                  <a:gd name="connsiteX96" fmla="*/ 137024 w 492102"/>
                  <a:gd name="connsiteY96" fmla="*/ 220233 h 492136"/>
                  <a:gd name="connsiteX97" fmla="*/ 110442 w 492102"/>
                  <a:gd name="connsiteY97" fmla="*/ 231222 h 492136"/>
                  <a:gd name="connsiteX98" fmla="*/ 99681 w 492102"/>
                  <a:gd name="connsiteY98" fmla="*/ 229797 h 492136"/>
                  <a:gd name="connsiteX99" fmla="*/ 76562 w 492102"/>
                  <a:gd name="connsiteY99" fmla="*/ 206678 h 492136"/>
                  <a:gd name="connsiteX100" fmla="*/ 39296 w 492102"/>
                  <a:gd name="connsiteY100" fmla="*/ 243951 h 492136"/>
                  <a:gd name="connsiteX101" fmla="*/ 26697 w 492102"/>
                  <a:gd name="connsiteY101" fmla="*/ 243951 h 492136"/>
                  <a:gd name="connsiteX102" fmla="*/ 26697 w 492102"/>
                  <a:gd name="connsiteY102" fmla="*/ 231351 h 492136"/>
                  <a:gd name="connsiteX103" fmla="*/ 70255 w 492102"/>
                  <a:gd name="connsiteY103" fmla="*/ 187793 h 492136"/>
                  <a:gd name="connsiteX104" fmla="*/ 76555 w 492102"/>
                  <a:gd name="connsiteY104" fmla="*/ 185184 h 492136"/>
                  <a:gd name="connsiteX105" fmla="*/ 82855 w 492102"/>
                  <a:gd name="connsiteY105" fmla="*/ 187793 h 492136"/>
                  <a:gd name="connsiteX106" fmla="*/ 107577 w 492102"/>
                  <a:gd name="connsiteY106" fmla="*/ 212522 h 492136"/>
                  <a:gd name="connsiteX107" fmla="*/ 125814 w 492102"/>
                  <a:gd name="connsiteY107" fmla="*/ 204982 h 492136"/>
                  <a:gd name="connsiteX108" fmla="*/ 125814 w 492102"/>
                  <a:gd name="connsiteY108" fmla="*/ 169997 h 492136"/>
                  <a:gd name="connsiteX109" fmla="*/ 134722 w 492102"/>
                  <a:gd name="connsiteY109" fmla="*/ 161089 h 492136"/>
                  <a:gd name="connsiteX110" fmla="*/ 379032 w 492102"/>
                  <a:gd name="connsiteY110" fmla="*/ 70032 h 492136"/>
                  <a:gd name="connsiteX111" fmla="*/ 421520 w 492102"/>
                  <a:gd name="connsiteY111" fmla="*/ 113628 h 492136"/>
                  <a:gd name="connsiteX112" fmla="*/ 379032 w 492102"/>
                  <a:gd name="connsiteY112" fmla="*/ 156116 h 492136"/>
                  <a:gd name="connsiteX113" fmla="*/ 335986 w 492102"/>
                  <a:gd name="connsiteY113" fmla="*/ 113071 h 492136"/>
                  <a:gd name="connsiteX114" fmla="*/ 344894 w 492102"/>
                  <a:gd name="connsiteY114" fmla="*/ 104163 h 492136"/>
                  <a:gd name="connsiteX115" fmla="*/ 353803 w 492102"/>
                  <a:gd name="connsiteY115" fmla="*/ 113071 h 492136"/>
                  <a:gd name="connsiteX116" fmla="*/ 379025 w 492102"/>
                  <a:gd name="connsiteY116" fmla="*/ 138306 h 492136"/>
                  <a:gd name="connsiteX117" fmla="*/ 404260 w 492102"/>
                  <a:gd name="connsiteY117" fmla="*/ 113085 h 492136"/>
                  <a:gd name="connsiteX118" fmla="*/ 379039 w 492102"/>
                  <a:gd name="connsiteY118" fmla="*/ 87849 h 492136"/>
                  <a:gd name="connsiteX119" fmla="*/ 379032 w 492102"/>
                  <a:gd name="connsiteY119" fmla="*/ 87849 h 492136"/>
                  <a:gd name="connsiteX120" fmla="*/ 370124 w 492102"/>
                  <a:gd name="connsiteY120" fmla="*/ 78940 h 492136"/>
                  <a:gd name="connsiteX121" fmla="*/ 379032 w 492102"/>
                  <a:gd name="connsiteY121" fmla="*/ 70032 h 492136"/>
                  <a:gd name="connsiteX122" fmla="*/ 353383 w 492102"/>
                  <a:gd name="connsiteY122" fmla="*/ 20531 h 492136"/>
                  <a:gd name="connsiteX123" fmla="*/ 331953 w 492102"/>
                  <a:gd name="connsiteY123" fmla="*/ 29368 h 492136"/>
                  <a:gd name="connsiteX124" fmla="*/ 339122 w 492102"/>
                  <a:gd name="connsiteY124" fmla="*/ 46743 h 492136"/>
                  <a:gd name="connsiteX125" fmla="*/ 336271 w 492102"/>
                  <a:gd name="connsiteY125" fmla="*/ 57212 h 492136"/>
                  <a:gd name="connsiteX126" fmla="*/ 323265 w 492102"/>
                  <a:gd name="connsiteY126" fmla="*/ 70175 h 492136"/>
                  <a:gd name="connsiteX127" fmla="*/ 312775 w 492102"/>
                  <a:gd name="connsiteY127" fmla="*/ 72983 h 492136"/>
                  <a:gd name="connsiteX128" fmla="*/ 295429 w 492102"/>
                  <a:gd name="connsiteY128" fmla="*/ 65771 h 492136"/>
                  <a:gd name="connsiteX129" fmla="*/ 286527 w 492102"/>
                  <a:gd name="connsiteY129" fmla="*/ 87151 h 492136"/>
                  <a:gd name="connsiteX130" fmla="*/ 303874 w 492102"/>
                  <a:gd name="connsiteY130" fmla="*/ 94363 h 492136"/>
                  <a:gd name="connsiteX131" fmla="*/ 309290 w 492102"/>
                  <a:gd name="connsiteY131" fmla="*/ 103770 h 492136"/>
                  <a:gd name="connsiteX132" fmla="*/ 309290 w 492102"/>
                  <a:gd name="connsiteY132" fmla="*/ 122135 h 492136"/>
                  <a:gd name="connsiteX133" fmla="*/ 303852 w 492102"/>
                  <a:gd name="connsiteY133" fmla="*/ 131521 h 492136"/>
                  <a:gd name="connsiteX134" fmla="*/ 286492 w 492102"/>
                  <a:gd name="connsiteY134" fmla="*/ 138691 h 492136"/>
                  <a:gd name="connsiteX135" fmla="*/ 295329 w 492102"/>
                  <a:gd name="connsiteY135" fmla="*/ 160120 h 492136"/>
                  <a:gd name="connsiteX136" fmla="*/ 312697 w 492102"/>
                  <a:gd name="connsiteY136" fmla="*/ 152951 h 492136"/>
                  <a:gd name="connsiteX137" fmla="*/ 323173 w 492102"/>
                  <a:gd name="connsiteY137" fmla="*/ 155802 h 492136"/>
                  <a:gd name="connsiteX138" fmla="*/ 336122 w 492102"/>
                  <a:gd name="connsiteY138" fmla="*/ 168801 h 492136"/>
                  <a:gd name="connsiteX139" fmla="*/ 338930 w 492102"/>
                  <a:gd name="connsiteY139" fmla="*/ 179291 h 492136"/>
                  <a:gd name="connsiteX140" fmla="*/ 331718 w 492102"/>
                  <a:gd name="connsiteY140" fmla="*/ 196637 h 492136"/>
                  <a:gd name="connsiteX141" fmla="*/ 353097 w 492102"/>
                  <a:gd name="connsiteY141" fmla="*/ 205539 h 492136"/>
                  <a:gd name="connsiteX142" fmla="*/ 360310 w 492102"/>
                  <a:gd name="connsiteY142" fmla="*/ 188192 h 492136"/>
                  <a:gd name="connsiteX143" fmla="*/ 369717 w 492102"/>
                  <a:gd name="connsiteY143" fmla="*/ 182776 h 492136"/>
                  <a:gd name="connsiteX144" fmla="*/ 388082 w 492102"/>
                  <a:gd name="connsiteY144" fmla="*/ 182776 h 492136"/>
                  <a:gd name="connsiteX145" fmla="*/ 389287 w 492102"/>
                  <a:gd name="connsiteY145" fmla="*/ 182719 h 492136"/>
                  <a:gd name="connsiteX146" fmla="*/ 397511 w 492102"/>
                  <a:gd name="connsiteY146" fmla="*/ 188228 h 492136"/>
                  <a:gd name="connsiteX147" fmla="*/ 404680 w 492102"/>
                  <a:gd name="connsiteY147" fmla="*/ 205596 h 492136"/>
                  <a:gd name="connsiteX148" fmla="*/ 426110 w 492102"/>
                  <a:gd name="connsiteY148" fmla="*/ 196759 h 492136"/>
                  <a:gd name="connsiteX149" fmla="*/ 418941 w 492102"/>
                  <a:gd name="connsiteY149" fmla="*/ 179384 h 492136"/>
                  <a:gd name="connsiteX150" fmla="*/ 421791 w 492102"/>
                  <a:gd name="connsiteY150" fmla="*/ 168908 h 492136"/>
                  <a:gd name="connsiteX151" fmla="*/ 434790 w 492102"/>
                  <a:gd name="connsiteY151" fmla="*/ 155959 h 492136"/>
                  <a:gd name="connsiteX152" fmla="*/ 445281 w 492102"/>
                  <a:gd name="connsiteY152" fmla="*/ 153151 h 492136"/>
                  <a:gd name="connsiteX153" fmla="*/ 462627 w 492102"/>
                  <a:gd name="connsiteY153" fmla="*/ 160363 h 492136"/>
                  <a:gd name="connsiteX154" fmla="*/ 471528 w 492102"/>
                  <a:gd name="connsiteY154" fmla="*/ 138983 h 492136"/>
                  <a:gd name="connsiteX155" fmla="*/ 454182 w 492102"/>
                  <a:gd name="connsiteY155" fmla="*/ 131756 h 492136"/>
                  <a:gd name="connsiteX156" fmla="*/ 448766 w 492102"/>
                  <a:gd name="connsiteY156" fmla="*/ 122349 h 492136"/>
                  <a:gd name="connsiteX157" fmla="*/ 448766 w 492102"/>
                  <a:gd name="connsiteY157" fmla="*/ 103984 h 492136"/>
                  <a:gd name="connsiteX158" fmla="*/ 454203 w 492102"/>
                  <a:gd name="connsiteY158" fmla="*/ 94598 h 492136"/>
                  <a:gd name="connsiteX159" fmla="*/ 471571 w 492102"/>
                  <a:gd name="connsiteY159" fmla="*/ 87429 h 492136"/>
                  <a:gd name="connsiteX160" fmla="*/ 462734 w 492102"/>
                  <a:gd name="connsiteY160" fmla="*/ 65992 h 492136"/>
                  <a:gd name="connsiteX161" fmla="*/ 445366 w 492102"/>
                  <a:gd name="connsiteY161" fmla="*/ 73161 h 492136"/>
                  <a:gd name="connsiteX162" fmla="*/ 434897 w 492102"/>
                  <a:gd name="connsiteY162" fmla="*/ 70310 h 492136"/>
                  <a:gd name="connsiteX163" fmla="*/ 421934 w 492102"/>
                  <a:gd name="connsiteY163" fmla="*/ 57304 h 492136"/>
                  <a:gd name="connsiteX164" fmla="*/ 419126 w 492102"/>
                  <a:gd name="connsiteY164" fmla="*/ 46814 h 492136"/>
                  <a:gd name="connsiteX165" fmla="*/ 426338 w 492102"/>
                  <a:gd name="connsiteY165" fmla="*/ 29468 h 492136"/>
                  <a:gd name="connsiteX166" fmla="*/ 404958 w 492102"/>
                  <a:gd name="connsiteY166" fmla="*/ 20566 h 492136"/>
                  <a:gd name="connsiteX167" fmla="*/ 397710 w 492102"/>
                  <a:gd name="connsiteY167" fmla="*/ 37920 h 492136"/>
                  <a:gd name="connsiteX168" fmla="*/ 388303 w 492102"/>
                  <a:gd name="connsiteY168" fmla="*/ 43336 h 492136"/>
                  <a:gd name="connsiteX169" fmla="*/ 369938 w 492102"/>
                  <a:gd name="connsiteY169" fmla="*/ 43336 h 492136"/>
                  <a:gd name="connsiteX170" fmla="*/ 360552 w 492102"/>
                  <a:gd name="connsiteY170" fmla="*/ 37898 h 492136"/>
                  <a:gd name="connsiteX171" fmla="*/ 354822 w 492102"/>
                  <a:gd name="connsiteY171" fmla="*/ 676 h 492136"/>
                  <a:gd name="connsiteX172" fmla="*/ 366448 w 492102"/>
                  <a:gd name="connsiteY172" fmla="*/ 5503 h 492136"/>
                  <a:gd name="connsiteX173" fmla="*/ 366453 w 492102"/>
                  <a:gd name="connsiteY173" fmla="*/ 5515 h 492136"/>
                  <a:gd name="connsiteX174" fmla="*/ 374520 w 492102"/>
                  <a:gd name="connsiteY174" fmla="*/ 25049 h 492136"/>
                  <a:gd name="connsiteX175" fmla="*/ 383785 w 492102"/>
                  <a:gd name="connsiteY175" fmla="*/ 25049 h 492136"/>
                  <a:gd name="connsiteX176" fmla="*/ 391895 w 492102"/>
                  <a:gd name="connsiteY176" fmla="*/ 5543 h 492136"/>
                  <a:gd name="connsiteX177" fmla="*/ 403525 w 492102"/>
                  <a:gd name="connsiteY177" fmla="*/ 727 h 492136"/>
                  <a:gd name="connsiteX178" fmla="*/ 403540 w 492102"/>
                  <a:gd name="connsiteY178" fmla="*/ 733 h 492136"/>
                  <a:gd name="connsiteX179" fmla="*/ 441354 w 492102"/>
                  <a:gd name="connsiteY179" fmla="*/ 16469 h 492136"/>
                  <a:gd name="connsiteX180" fmla="*/ 446165 w 492102"/>
                  <a:gd name="connsiteY180" fmla="*/ 28112 h 492136"/>
                  <a:gd name="connsiteX181" fmla="*/ 446164 w 492102"/>
                  <a:gd name="connsiteY181" fmla="*/ 28114 h 492136"/>
                  <a:gd name="connsiteX182" fmla="*/ 438054 w 492102"/>
                  <a:gd name="connsiteY182" fmla="*/ 47626 h 492136"/>
                  <a:gd name="connsiteX183" fmla="*/ 444589 w 492102"/>
                  <a:gd name="connsiteY183" fmla="*/ 54190 h 492136"/>
                  <a:gd name="connsiteX184" fmla="*/ 464159 w 492102"/>
                  <a:gd name="connsiteY184" fmla="*/ 46130 h 492136"/>
                  <a:gd name="connsiteX185" fmla="*/ 475790 w 492102"/>
                  <a:gd name="connsiteY185" fmla="*/ 50969 h 492136"/>
                  <a:gd name="connsiteX186" fmla="*/ 491426 w 492102"/>
                  <a:gd name="connsiteY186" fmla="*/ 88861 h 492136"/>
                  <a:gd name="connsiteX187" fmla="*/ 486599 w 492102"/>
                  <a:gd name="connsiteY187" fmla="*/ 100487 h 492136"/>
                  <a:gd name="connsiteX188" fmla="*/ 486587 w 492102"/>
                  <a:gd name="connsiteY188" fmla="*/ 100492 h 492136"/>
                  <a:gd name="connsiteX189" fmla="*/ 467053 w 492102"/>
                  <a:gd name="connsiteY189" fmla="*/ 108559 h 492136"/>
                  <a:gd name="connsiteX190" fmla="*/ 467053 w 492102"/>
                  <a:gd name="connsiteY190" fmla="*/ 117824 h 492136"/>
                  <a:gd name="connsiteX191" fmla="*/ 486558 w 492102"/>
                  <a:gd name="connsiteY191" fmla="*/ 125934 h 492136"/>
                  <a:gd name="connsiteX192" fmla="*/ 491369 w 492102"/>
                  <a:gd name="connsiteY192" fmla="*/ 137577 h 492136"/>
                  <a:gd name="connsiteX193" fmla="*/ 491369 w 492102"/>
                  <a:gd name="connsiteY193" fmla="*/ 137579 h 492136"/>
                  <a:gd name="connsiteX194" fmla="*/ 475633 w 492102"/>
                  <a:gd name="connsiteY194" fmla="*/ 175429 h 492136"/>
                  <a:gd name="connsiteX195" fmla="*/ 464016 w 492102"/>
                  <a:gd name="connsiteY195" fmla="*/ 180251 h 492136"/>
                  <a:gd name="connsiteX196" fmla="*/ 463988 w 492102"/>
                  <a:gd name="connsiteY196" fmla="*/ 180239 h 492136"/>
                  <a:gd name="connsiteX197" fmla="*/ 444475 w 492102"/>
                  <a:gd name="connsiteY197" fmla="*/ 172129 h 492136"/>
                  <a:gd name="connsiteX198" fmla="*/ 437912 w 492102"/>
                  <a:gd name="connsiteY198" fmla="*/ 178657 h 492136"/>
                  <a:gd name="connsiteX199" fmla="*/ 445972 w 492102"/>
                  <a:gd name="connsiteY199" fmla="*/ 198198 h 492136"/>
                  <a:gd name="connsiteX200" fmla="*/ 441145 w 492102"/>
                  <a:gd name="connsiteY200" fmla="*/ 209824 h 492136"/>
                  <a:gd name="connsiteX201" fmla="*/ 441133 w 492102"/>
                  <a:gd name="connsiteY201" fmla="*/ 209829 h 492136"/>
                  <a:gd name="connsiteX202" fmla="*/ 403241 w 492102"/>
                  <a:gd name="connsiteY202" fmla="*/ 225465 h 492136"/>
                  <a:gd name="connsiteX203" fmla="*/ 399841 w 492102"/>
                  <a:gd name="connsiteY203" fmla="*/ 226142 h 492136"/>
                  <a:gd name="connsiteX204" fmla="*/ 391610 w 492102"/>
                  <a:gd name="connsiteY204" fmla="*/ 220633 h 492136"/>
                  <a:gd name="connsiteX205" fmla="*/ 383543 w 492102"/>
                  <a:gd name="connsiteY205" fmla="*/ 201120 h 492136"/>
                  <a:gd name="connsiteX206" fmla="*/ 374278 w 492102"/>
                  <a:gd name="connsiteY206" fmla="*/ 201120 h 492136"/>
                  <a:gd name="connsiteX207" fmla="*/ 366168 w 492102"/>
                  <a:gd name="connsiteY207" fmla="*/ 220633 h 492136"/>
                  <a:gd name="connsiteX208" fmla="*/ 354516 w 492102"/>
                  <a:gd name="connsiteY208" fmla="*/ 225443 h 492136"/>
                  <a:gd name="connsiteX209" fmla="*/ 316638 w 492102"/>
                  <a:gd name="connsiteY209" fmla="*/ 209672 h 492136"/>
                  <a:gd name="connsiteX210" fmla="*/ 311834 w 492102"/>
                  <a:gd name="connsiteY210" fmla="*/ 198027 h 492136"/>
                  <a:gd name="connsiteX211" fmla="*/ 319944 w 492102"/>
                  <a:gd name="connsiteY211" fmla="*/ 178522 h 492136"/>
                  <a:gd name="connsiteX212" fmla="*/ 313416 w 492102"/>
                  <a:gd name="connsiteY212" fmla="*/ 171958 h 492136"/>
                  <a:gd name="connsiteX213" fmla="*/ 293904 w 492102"/>
                  <a:gd name="connsiteY213" fmla="*/ 180011 h 492136"/>
                  <a:gd name="connsiteX214" fmla="*/ 282273 w 492102"/>
                  <a:gd name="connsiteY214" fmla="*/ 175172 h 492136"/>
                  <a:gd name="connsiteX215" fmla="*/ 266637 w 492102"/>
                  <a:gd name="connsiteY215" fmla="*/ 137280 h 492136"/>
                  <a:gd name="connsiteX216" fmla="*/ 271464 w 492102"/>
                  <a:gd name="connsiteY216" fmla="*/ 125654 h 492136"/>
                  <a:gd name="connsiteX217" fmla="*/ 271476 w 492102"/>
                  <a:gd name="connsiteY217" fmla="*/ 125649 h 492136"/>
                  <a:gd name="connsiteX218" fmla="*/ 290982 w 492102"/>
                  <a:gd name="connsiteY218" fmla="*/ 117589 h 492136"/>
                  <a:gd name="connsiteX219" fmla="*/ 290982 w 492102"/>
                  <a:gd name="connsiteY219" fmla="*/ 108324 h 492136"/>
                  <a:gd name="connsiteX220" fmla="*/ 271469 w 492102"/>
                  <a:gd name="connsiteY220" fmla="*/ 100214 h 492136"/>
                  <a:gd name="connsiteX221" fmla="*/ 266658 w 492102"/>
                  <a:gd name="connsiteY221" fmla="*/ 88562 h 492136"/>
                  <a:gd name="connsiteX222" fmla="*/ 282430 w 492102"/>
                  <a:gd name="connsiteY222" fmla="*/ 50712 h 492136"/>
                  <a:gd name="connsiteX223" fmla="*/ 294075 w 492102"/>
                  <a:gd name="connsiteY223" fmla="*/ 45909 h 492136"/>
                  <a:gd name="connsiteX224" fmla="*/ 313580 w 492102"/>
                  <a:gd name="connsiteY224" fmla="*/ 54019 h 492136"/>
                  <a:gd name="connsiteX225" fmla="*/ 320144 w 492102"/>
                  <a:gd name="connsiteY225" fmla="*/ 47484 h 492136"/>
                  <a:gd name="connsiteX226" fmla="*/ 312091 w 492102"/>
                  <a:gd name="connsiteY226" fmla="*/ 27943 h 492136"/>
                  <a:gd name="connsiteX227" fmla="*/ 316918 w 492102"/>
                  <a:gd name="connsiteY227" fmla="*/ 16317 h 492136"/>
                  <a:gd name="connsiteX228" fmla="*/ 316930 w 492102"/>
                  <a:gd name="connsiteY228" fmla="*/ 16312 h 492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Lst>
                <a:rect l="l" t="t" r="r" b="b"/>
                <a:pathLst>
                  <a:path w="492102" h="492136">
                    <a:moveTo>
                      <a:pt x="8908" y="286903"/>
                    </a:moveTo>
                    <a:lnTo>
                      <a:pt x="50528" y="286903"/>
                    </a:lnTo>
                    <a:cubicBezTo>
                      <a:pt x="55448" y="286903"/>
                      <a:pt x="59436" y="290891"/>
                      <a:pt x="59436" y="295811"/>
                    </a:cubicBezTo>
                    <a:cubicBezTo>
                      <a:pt x="59436" y="300731"/>
                      <a:pt x="55448" y="304720"/>
                      <a:pt x="50528" y="304720"/>
                    </a:cubicBezTo>
                    <a:lnTo>
                      <a:pt x="17817" y="304720"/>
                    </a:lnTo>
                    <a:lnTo>
                      <a:pt x="17817" y="348506"/>
                    </a:lnTo>
                    <a:lnTo>
                      <a:pt x="50528" y="348506"/>
                    </a:lnTo>
                    <a:cubicBezTo>
                      <a:pt x="54565" y="348505"/>
                      <a:pt x="58097" y="351219"/>
                      <a:pt x="59137" y="355119"/>
                    </a:cubicBezTo>
                    <a:cubicBezTo>
                      <a:pt x="61617" y="364427"/>
                      <a:pt x="65311" y="373367"/>
                      <a:pt x="70126" y="381709"/>
                    </a:cubicBezTo>
                    <a:cubicBezTo>
                      <a:pt x="72144" y="385205"/>
                      <a:pt x="71559" y="389620"/>
                      <a:pt x="68701" y="392470"/>
                    </a:cubicBezTo>
                    <a:lnTo>
                      <a:pt x="45582" y="415589"/>
                    </a:lnTo>
                    <a:lnTo>
                      <a:pt x="76547" y="446547"/>
                    </a:lnTo>
                    <a:lnTo>
                      <a:pt x="99666" y="423435"/>
                    </a:lnTo>
                    <a:cubicBezTo>
                      <a:pt x="102514" y="420578"/>
                      <a:pt x="106927" y="419993"/>
                      <a:pt x="110420" y="422010"/>
                    </a:cubicBezTo>
                    <a:cubicBezTo>
                      <a:pt x="118775" y="426826"/>
                      <a:pt x="127727" y="430523"/>
                      <a:pt x="137045" y="433006"/>
                    </a:cubicBezTo>
                    <a:cubicBezTo>
                      <a:pt x="140942" y="434046"/>
                      <a:pt x="143653" y="437576"/>
                      <a:pt x="143652" y="441608"/>
                    </a:cubicBezTo>
                    <a:lnTo>
                      <a:pt x="143652" y="474320"/>
                    </a:lnTo>
                    <a:lnTo>
                      <a:pt x="187438" y="474320"/>
                    </a:lnTo>
                    <a:lnTo>
                      <a:pt x="187438" y="441608"/>
                    </a:lnTo>
                    <a:cubicBezTo>
                      <a:pt x="187437" y="437576"/>
                      <a:pt x="190148" y="434046"/>
                      <a:pt x="194045" y="433006"/>
                    </a:cubicBezTo>
                    <a:cubicBezTo>
                      <a:pt x="203342" y="430530"/>
                      <a:pt x="212275" y="426845"/>
                      <a:pt x="220614" y="422046"/>
                    </a:cubicBezTo>
                    <a:cubicBezTo>
                      <a:pt x="224107" y="420027"/>
                      <a:pt x="228521" y="420612"/>
                      <a:pt x="231368" y="423471"/>
                    </a:cubicBezTo>
                    <a:lnTo>
                      <a:pt x="254487" y="446583"/>
                    </a:lnTo>
                    <a:lnTo>
                      <a:pt x="291737" y="409325"/>
                    </a:lnTo>
                    <a:cubicBezTo>
                      <a:pt x="295217" y="405845"/>
                      <a:pt x="300858" y="405845"/>
                      <a:pt x="304337" y="409325"/>
                    </a:cubicBezTo>
                    <a:cubicBezTo>
                      <a:pt x="307817" y="412804"/>
                      <a:pt x="307817" y="418445"/>
                      <a:pt x="304337" y="421924"/>
                    </a:cubicBezTo>
                    <a:lnTo>
                      <a:pt x="260786" y="465475"/>
                    </a:lnTo>
                    <a:cubicBezTo>
                      <a:pt x="257308" y="468955"/>
                      <a:pt x="251668" y="468956"/>
                      <a:pt x="248188" y="465477"/>
                    </a:cubicBezTo>
                    <a:cubicBezTo>
                      <a:pt x="248188" y="465477"/>
                      <a:pt x="248187" y="465476"/>
                      <a:pt x="248187" y="465475"/>
                    </a:cubicBezTo>
                    <a:lnTo>
                      <a:pt x="223471" y="440717"/>
                    </a:lnTo>
                    <a:cubicBezTo>
                      <a:pt x="217597" y="443699"/>
                      <a:pt x="211499" y="446220"/>
                      <a:pt x="205234" y="448257"/>
                    </a:cubicBezTo>
                    <a:lnTo>
                      <a:pt x="205234" y="483228"/>
                    </a:lnTo>
                    <a:cubicBezTo>
                      <a:pt x="205234" y="488148"/>
                      <a:pt x="201246" y="492136"/>
                      <a:pt x="196326" y="492136"/>
                    </a:cubicBezTo>
                    <a:lnTo>
                      <a:pt x="134722" y="492136"/>
                    </a:lnTo>
                    <a:cubicBezTo>
                      <a:pt x="129802" y="492136"/>
                      <a:pt x="125814" y="488148"/>
                      <a:pt x="125814" y="483228"/>
                    </a:cubicBezTo>
                    <a:lnTo>
                      <a:pt x="125814" y="448257"/>
                    </a:lnTo>
                    <a:cubicBezTo>
                      <a:pt x="119549" y="446220"/>
                      <a:pt x="113451" y="443699"/>
                      <a:pt x="107577" y="440717"/>
                    </a:cubicBezTo>
                    <a:lnTo>
                      <a:pt x="82883" y="465433"/>
                    </a:lnTo>
                    <a:cubicBezTo>
                      <a:pt x="79404" y="468912"/>
                      <a:pt x="73764" y="468913"/>
                      <a:pt x="70285" y="465434"/>
                    </a:cubicBezTo>
                    <a:cubicBezTo>
                      <a:pt x="70284" y="465434"/>
                      <a:pt x="70284" y="465433"/>
                      <a:pt x="70283" y="465433"/>
                    </a:cubicBezTo>
                    <a:lnTo>
                      <a:pt x="26725" y="421882"/>
                    </a:lnTo>
                    <a:cubicBezTo>
                      <a:pt x="23246" y="418403"/>
                      <a:pt x="23245" y="412763"/>
                      <a:pt x="26723" y="409283"/>
                    </a:cubicBezTo>
                    <a:cubicBezTo>
                      <a:pt x="26724" y="409283"/>
                      <a:pt x="26724" y="409282"/>
                      <a:pt x="26725" y="409282"/>
                    </a:cubicBezTo>
                    <a:lnTo>
                      <a:pt x="51440" y="384559"/>
                    </a:lnTo>
                    <a:cubicBezTo>
                      <a:pt x="48458" y="378685"/>
                      <a:pt x="45937" y="372588"/>
                      <a:pt x="43900" y="366322"/>
                    </a:cubicBezTo>
                    <a:lnTo>
                      <a:pt x="8908" y="366322"/>
                    </a:lnTo>
                    <a:cubicBezTo>
                      <a:pt x="3988" y="366322"/>
                      <a:pt x="0" y="362334"/>
                      <a:pt x="0" y="357414"/>
                    </a:cubicBezTo>
                    <a:lnTo>
                      <a:pt x="0" y="295811"/>
                    </a:lnTo>
                    <a:cubicBezTo>
                      <a:pt x="0" y="290891"/>
                      <a:pt x="3988" y="286903"/>
                      <a:pt x="8908" y="286903"/>
                    </a:cubicBezTo>
                    <a:close/>
                    <a:moveTo>
                      <a:pt x="165552" y="265260"/>
                    </a:moveTo>
                    <a:cubicBezTo>
                      <a:pt x="131668" y="265263"/>
                      <a:pt x="104202" y="292735"/>
                      <a:pt x="104206" y="326620"/>
                    </a:cubicBezTo>
                    <a:cubicBezTo>
                      <a:pt x="104210" y="360504"/>
                      <a:pt x="131682" y="387970"/>
                      <a:pt x="165567" y="387966"/>
                    </a:cubicBezTo>
                    <a:cubicBezTo>
                      <a:pt x="199448" y="387962"/>
                      <a:pt x="226913" y="360495"/>
                      <a:pt x="226913" y="326613"/>
                    </a:cubicBezTo>
                    <a:cubicBezTo>
                      <a:pt x="226873" y="292742"/>
                      <a:pt x="199423" y="265295"/>
                      <a:pt x="165552" y="265260"/>
                    </a:cubicBezTo>
                    <a:close/>
                    <a:moveTo>
                      <a:pt x="165510" y="247450"/>
                    </a:moveTo>
                    <a:cubicBezTo>
                      <a:pt x="209234" y="247438"/>
                      <a:pt x="244689" y="282874"/>
                      <a:pt x="244701" y="326599"/>
                    </a:cubicBezTo>
                    <a:cubicBezTo>
                      <a:pt x="244701" y="326606"/>
                      <a:pt x="244701" y="326613"/>
                      <a:pt x="244701" y="326620"/>
                    </a:cubicBezTo>
                    <a:cubicBezTo>
                      <a:pt x="244650" y="370315"/>
                      <a:pt x="209247" y="405727"/>
                      <a:pt x="165552" y="405790"/>
                    </a:cubicBezTo>
                    <a:cubicBezTo>
                      <a:pt x="121828" y="405802"/>
                      <a:pt x="86373" y="370366"/>
                      <a:pt x="86361" y="326641"/>
                    </a:cubicBezTo>
                    <a:cubicBezTo>
                      <a:pt x="86349" y="282917"/>
                      <a:pt x="121785" y="247462"/>
                      <a:pt x="165510" y="247450"/>
                    </a:cubicBezTo>
                    <a:close/>
                    <a:moveTo>
                      <a:pt x="134722" y="161089"/>
                    </a:moveTo>
                    <a:lnTo>
                      <a:pt x="196325" y="161089"/>
                    </a:lnTo>
                    <a:cubicBezTo>
                      <a:pt x="201245" y="161089"/>
                      <a:pt x="205233" y="165077"/>
                      <a:pt x="205233" y="169997"/>
                    </a:cubicBezTo>
                    <a:lnTo>
                      <a:pt x="205233" y="204968"/>
                    </a:lnTo>
                    <a:cubicBezTo>
                      <a:pt x="211500" y="207012"/>
                      <a:pt x="217600" y="209538"/>
                      <a:pt x="223479" y="212522"/>
                    </a:cubicBezTo>
                    <a:lnTo>
                      <a:pt x="248222" y="187793"/>
                    </a:lnTo>
                    <a:cubicBezTo>
                      <a:pt x="249893" y="186122"/>
                      <a:pt x="252159" y="185184"/>
                      <a:pt x="254522" y="185184"/>
                    </a:cubicBezTo>
                    <a:cubicBezTo>
                      <a:pt x="256885" y="185183"/>
                      <a:pt x="259152" y="186121"/>
                      <a:pt x="260822" y="187793"/>
                    </a:cubicBezTo>
                    <a:lnTo>
                      <a:pt x="304373" y="231351"/>
                    </a:lnTo>
                    <a:cubicBezTo>
                      <a:pt x="307853" y="234829"/>
                      <a:pt x="307853" y="240470"/>
                      <a:pt x="304375" y="243949"/>
                    </a:cubicBezTo>
                    <a:cubicBezTo>
                      <a:pt x="304374" y="243949"/>
                      <a:pt x="304374" y="243950"/>
                      <a:pt x="304373" y="243951"/>
                    </a:cubicBezTo>
                    <a:lnTo>
                      <a:pt x="279658" y="268673"/>
                    </a:lnTo>
                    <a:cubicBezTo>
                      <a:pt x="282639" y="274548"/>
                      <a:pt x="285160" y="280645"/>
                      <a:pt x="287198" y="286910"/>
                    </a:cubicBezTo>
                    <a:lnTo>
                      <a:pt x="322168" y="286910"/>
                    </a:lnTo>
                    <a:cubicBezTo>
                      <a:pt x="327088" y="286910"/>
                      <a:pt x="331077" y="290898"/>
                      <a:pt x="331077" y="295818"/>
                    </a:cubicBezTo>
                    <a:lnTo>
                      <a:pt x="331077" y="357421"/>
                    </a:lnTo>
                    <a:cubicBezTo>
                      <a:pt x="331073" y="362341"/>
                      <a:pt x="327081" y="366326"/>
                      <a:pt x="322161" y="366322"/>
                    </a:cubicBezTo>
                    <a:cubicBezTo>
                      <a:pt x="322154" y="366322"/>
                      <a:pt x="322147" y="366322"/>
                      <a:pt x="322140" y="366322"/>
                    </a:cubicBezTo>
                    <a:lnTo>
                      <a:pt x="280520" y="366322"/>
                    </a:lnTo>
                    <a:cubicBezTo>
                      <a:pt x="275600" y="366322"/>
                      <a:pt x="271612" y="362334"/>
                      <a:pt x="271612" y="357414"/>
                    </a:cubicBezTo>
                    <a:cubicBezTo>
                      <a:pt x="271612" y="352494"/>
                      <a:pt x="275600" y="348506"/>
                      <a:pt x="280520" y="348506"/>
                    </a:cubicBezTo>
                    <a:lnTo>
                      <a:pt x="313232" y="348506"/>
                    </a:lnTo>
                    <a:lnTo>
                      <a:pt x="313232" y="304719"/>
                    </a:lnTo>
                    <a:lnTo>
                      <a:pt x="280520" y="304719"/>
                    </a:lnTo>
                    <a:cubicBezTo>
                      <a:pt x="276487" y="304720"/>
                      <a:pt x="272958" y="302010"/>
                      <a:pt x="271918" y="298113"/>
                    </a:cubicBezTo>
                    <a:cubicBezTo>
                      <a:pt x="269433" y="288809"/>
                      <a:pt x="265736" y="279871"/>
                      <a:pt x="260922" y="271531"/>
                    </a:cubicBezTo>
                    <a:cubicBezTo>
                      <a:pt x="258904" y="268035"/>
                      <a:pt x="259489" y="263619"/>
                      <a:pt x="262347" y="260769"/>
                    </a:cubicBezTo>
                    <a:lnTo>
                      <a:pt x="285459" y="237651"/>
                    </a:lnTo>
                    <a:lnTo>
                      <a:pt x="254494" y="206685"/>
                    </a:lnTo>
                    <a:lnTo>
                      <a:pt x="231375" y="229804"/>
                    </a:lnTo>
                    <a:cubicBezTo>
                      <a:pt x="228530" y="232672"/>
                      <a:pt x="224107" y="233257"/>
                      <a:pt x="220614" y="231229"/>
                    </a:cubicBezTo>
                    <a:cubicBezTo>
                      <a:pt x="212276" y="226409"/>
                      <a:pt x="203337" y="222713"/>
                      <a:pt x="194030" y="220240"/>
                    </a:cubicBezTo>
                    <a:cubicBezTo>
                      <a:pt x="190133" y="219198"/>
                      <a:pt x="187422" y="215666"/>
                      <a:pt x="187424" y="211631"/>
                    </a:cubicBezTo>
                    <a:lnTo>
                      <a:pt x="187424" y="178906"/>
                    </a:lnTo>
                    <a:lnTo>
                      <a:pt x="143631" y="178906"/>
                    </a:lnTo>
                    <a:lnTo>
                      <a:pt x="143631" y="211624"/>
                    </a:lnTo>
                    <a:cubicBezTo>
                      <a:pt x="143632" y="215659"/>
                      <a:pt x="140922" y="219191"/>
                      <a:pt x="137024" y="220233"/>
                    </a:cubicBezTo>
                    <a:cubicBezTo>
                      <a:pt x="127717" y="222706"/>
                      <a:pt x="118778" y="226401"/>
                      <a:pt x="110442" y="231222"/>
                    </a:cubicBezTo>
                    <a:cubicBezTo>
                      <a:pt x="106948" y="233248"/>
                      <a:pt x="102527" y="232662"/>
                      <a:pt x="99681" y="229797"/>
                    </a:cubicBezTo>
                    <a:lnTo>
                      <a:pt x="76562" y="206678"/>
                    </a:lnTo>
                    <a:lnTo>
                      <a:pt x="39296" y="243951"/>
                    </a:lnTo>
                    <a:cubicBezTo>
                      <a:pt x="35817" y="247430"/>
                      <a:pt x="30176" y="247430"/>
                      <a:pt x="26697" y="243951"/>
                    </a:cubicBezTo>
                    <a:cubicBezTo>
                      <a:pt x="23217" y="240471"/>
                      <a:pt x="23217" y="234830"/>
                      <a:pt x="26697" y="231351"/>
                    </a:cubicBezTo>
                    <a:lnTo>
                      <a:pt x="70255" y="187793"/>
                    </a:lnTo>
                    <a:cubicBezTo>
                      <a:pt x="71926" y="186122"/>
                      <a:pt x="74192" y="185184"/>
                      <a:pt x="76555" y="185184"/>
                    </a:cubicBezTo>
                    <a:cubicBezTo>
                      <a:pt x="78917" y="185184"/>
                      <a:pt x="81184" y="186122"/>
                      <a:pt x="82855" y="187793"/>
                    </a:cubicBezTo>
                    <a:lnTo>
                      <a:pt x="107577" y="212522"/>
                    </a:lnTo>
                    <a:cubicBezTo>
                      <a:pt x="113453" y="209542"/>
                      <a:pt x="119550" y="207022"/>
                      <a:pt x="125814" y="204982"/>
                    </a:cubicBezTo>
                    <a:lnTo>
                      <a:pt x="125814" y="169997"/>
                    </a:lnTo>
                    <a:cubicBezTo>
                      <a:pt x="125814" y="165077"/>
                      <a:pt x="129802" y="161089"/>
                      <a:pt x="134722" y="161089"/>
                    </a:cubicBezTo>
                    <a:close/>
                    <a:moveTo>
                      <a:pt x="379032" y="70032"/>
                    </a:moveTo>
                    <a:cubicBezTo>
                      <a:pt x="402803" y="70338"/>
                      <a:pt x="421825" y="89856"/>
                      <a:pt x="421520" y="113628"/>
                    </a:cubicBezTo>
                    <a:cubicBezTo>
                      <a:pt x="421219" y="136968"/>
                      <a:pt x="402372" y="155815"/>
                      <a:pt x="379032" y="156116"/>
                    </a:cubicBezTo>
                    <a:cubicBezTo>
                      <a:pt x="355269" y="156088"/>
                      <a:pt x="336014" y="136833"/>
                      <a:pt x="335986" y="113071"/>
                    </a:cubicBezTo>
                    <a:cubicBezTo>
                      <a:pt x="335986" y="108151"/>
                      <a:pt x="339974" y="104163"/>
                      <a:pt x="344894" y="104163"/>
                    </a:cubicBezTo>
                    <a:cubicBezTo>
                      <a:pt x="349814" y="104163"/>
                      <a:pt x="353803" y="108151"/>
                      <a:pt x="353803" y="113071"/>
                    </a:cubicBezTo>
                    <a:cubicBezTo>
                      <a:pt x="353799" y="127004"/>
                      <a:pt x="365091" y="138302"/>
                      <a:pt x="379025" y="138306"/>
                    </a:cubicBezTo>
                    <a:cubicBezTo>
                      <a:pt x="392958" y="138310"/>
                      <a:pt x="404256" y="127018"/>
                      <a:pt x="404260" y="113085"/>
                    </a:cubicBezTo>
                    <a:cubicBezTo>
                      <a:pt x="404264" y="99151"/>
                      <a:pt x="392972" y="87853"/>
                      <a:pt x="379039" y="87849"/>
                    </a:cubicBezTo>
                    <a:cubicBezTo>
                      <a:pt x="379037" y="87849"/>
                      <a:pt x="379034" y="87849"/>
                      <a:pt x="379032" y="87849"/>
                    </a:cubicBezTo>
                    <a:cubicBezTo>
                      <a:pt x="374112" y="87849"/>
                      <a:pt x="370124" y="83860"/>
                      <a:pt x="370124" y="78940"/>
                    </a:cubicBezTo>
                    <a:cubicBezTo>
                      <a:pt x="370124" y="74020"/>
                      <a:pt x="374112" y="70032"/>
                      <a:pt x="379032" y="70032"/>
                    </a:cubicBezTo>
                    <a:close/>
                    <a:moveTo>
                      <a:pt x="353383" y="20531"/>
                    </a:moveTo>
                    <a:lnTo>
                      <a:pt x="331953" y="29368"/>
                    </a:lnTo>
                    <a:lnTo>
                      <a:pt x="339122" y="46743"/>
                    </a:lnTo>
                    <a:cubicBezTo>
                      <a:pt x="340654" y="50475"/>
                      <a:pt x="339485" y="54771"/>
                      <a:pt x="336271" y="57212"/>
                    </a:cubicBezTo>
                    <a:cubicBezTo>
                      <a:pt x="331385" y="60943"/>
                      <a:pt x="327012" y="65301"/>
                      <a:pt x="323265" y="70175"/>
                    </a:cubicBezTo>
                    <a:cubicBezTo>
                      <a:pt x="320805" y="73374"/>
                      <a:pt x="316504" y="74525"/>
                      <a:pt x="312775" y="72983"/>
                    </a:cubicBezTo>
                    <a:lnTo>
                      <a:pt x="295429" y="65771"/>
                    </a:lnTo>
                    <a:lnTo>
                      <a:pt x="286527" y="87151"/>
                    </a:lnTo>
                    <a:lnTo>
                      <a:pt x="303874" y="94363"/>
                    </a:lnTo>
                    <a:cubicBezTo>
                      <a:pt x="307602" y="95910"/>
                      <a:pt x="309824" y="99769"/>
                      <a:pt x="309290" y="103770"/>
                    </a:cubicBezTo>
                    <a:cubicBezTo>
                      <a:pt x="308483" y="109865"/>
                      <a:pt x="308483" y="116040"/>
                      <a:pt x="309290" y="122135"/>
                    </a:cubicBezTo>
                    <a:cubicBezTo>
                      <a:pt x="309811" y="126134"/>
                      <a:pt x="307580" y="129984"/>
                      <a:pt x="303852" y="131521"/>
                    </a:cubicBezTo>
                    <a:lnTo>
                      <a:pt x="286492" y="138691"/>
                    </a:lnTo>
                    <a:lnTo>
                      <a:pt x="295329" y="160120"/>
                    </a:lnTo>
                    <a:lnTo>
                      <a:pt x="312697" y="152951"/>
                    </a:lnTo>
                    <a:cubicBezTo>
                      <a:pt x="316430" y="151407"/>
                      <a:pt x="320736" y="152579"/>
                      <a:pt x="323173" y="155802"/>
                    </a:cubicBezTo>
                    <a:cubicBezTo>
                      <a:pt x="326897" y="160687"/>
                      <a:pt x="331251" y="165058"/>
                      <a:pt x="336122" y="168801"/>
                    </a:cubicBezTo>
                    <a:cubicBezTo>
                      <a:pt x="339325" y="171258"/>
                      <a:pt x="340477" y="175562"/>
                      <a:pt x="338930" y="179291"/>
                    </a:cubicBezTo>
                    <a:lnTo>
                      <a:pt x="331718" y="196637"/>
                    </a:lnTo>
                    <a:lnTo>
                      <a:pt x="353097" y="205539"/>
                    </a:lnTo>
                    <a:lnTo>
                      <a:pt x="360310" y="188192"/>
                    </a:lnTo>
                    <a:cubicBezTo>
                      <a:pt x="361887" y="184492"/>
                      <a:pt x="365724" y="182282"/>
                      <a:pt x="369717" y="182776"/>
                    </a:cubicBezTo>
                    <a:cubicBezTo>
                      <a:pt x="375812" y="183583"/>
                      <a:pt x="381987" y="183583"/>
                      <a:pt x="388082" y="182776"/>
                    </a:cubicBezTo>
                    <a:cubicBezTo>
                      <a:pt x="388482" y="182731"/>
                      <a:pt x="388884" y="182712"/>
                      <a:pt x="389287" y="182719"/>
                    </a:cubicBezTo>
                    <a:cubicBezTo>
                      <a:pt x="392890" y="182721"/>
                      <a:pt x="396137" y="184896"/>
                      <a:pt x="397511" y="188228"/>
                    </a:cubicBezTo>
                    <a:lnTo>
                      <a:pt x="404680" y="205596"/>
                    </a:lnTo>
                    <a:lnTo>
                      <a:pt x="426110" y="196759"/>
                    </a:lnTo>
                    <a:lnTo>
                      <a:pt x="418941" y="179384"/>
                    </a:lnTo>
                    <a:cubicBezTo>
                      <a:pt x="417405" y="175649"/>
                      <a:pt x="418575" y="171349"/>
                      <a:pt x="421791" y="168908"/>
                    </a:cubicBezTo>
                    <a:cubicBezTo>
                      <a:pt x="426676" y="165183"/>
                      <a:pt x="431047" y="160829"/>
                      <a:pt x="434790" y="155959"/>
                    </a:cubicBezTo>
                    <a:cubicBezTo>
                      <a:pt x="437254" y="152764"/>
                      <a:pt x="441551" y="151614"/>
                      <a:pt x="445281" y="153151"/>
                    </a:cubicBezTo>
                    <a:lnTo>
                      <a:pt x="462627" y="160363"/>
                    </a:lnTo>
                    <a:lnTo>
                      <a:pt x="471528" y="138983"/>
                    </a:lnTo>
                    <a:lnTo>
                      <a:pt x="454182" y="131756"/>
                    </a:lnTo>
                    <a:cubicBezTo>
                      <a:pt x="450454" y="130210"/>
                      <a:pt x="448231" y="126350"/>
                      <a:pt x="448766" y="122349"/>
                    </a:cubicBezTo>
                    <a:cubicBezTo>
                      <a:pt x="449573" y="116254"/>
                      <a:pt x="449573" y="110079"/>
                      <a:pt x="448766" y="103984"/>
                    </a:cubicBezTo>
                    <a:cubicBezTo>
                      <a:pt x="448242" y="99985"/>
                      <a:pt x="450474" y="96133"/>
                      <a:pt x="454203" y="94598"/>
                    </a:cubicBezTo>
                    <a:lnTo>
                      <a:pt x="471571" y="87429"/>
                    </a:lnTo>
                    <a:lnTo>
                      <a:pt x="462734" y="65992"/>
                    </a:lnTo>
                    <a:lnTo>
                      <a:pt x="445366" y="73161"/>
                    </a:lnTo>
                    <a:cubicBezTo>
                      <a:pt x="441634" y="74696"/>
                      <a:pt x="437336" y="73526"/>
                      <a:pt x="434897" y="70310"/>
                    </a:cubicBezTo>
                    <a:cubicBezTo>
                      <a:pt x="431166" y="65424"/>
                      <a:pt x="426807" y="61051"/>
                      <a:pt x="421934" y="57304"/>
                    </a:cubicBezTo>
                    <a:cubicBezTo>
                      <a:pt x="418728" y="54848"/>
                      <a:pt x="417576" y="50543"/>
                      <a:pt x="419126" y="46814"/>
                    </a:cubicBezTo>
                    <a:lnTo>
                      <a:pt x="426338" y="29468"/>
                    </a:lnTo>
                    <a:lnTo>
                      <a:pt x="404958" y="20566"/>
                    </a:lnTo>
                    <a:lnTo>
                      <a:pt x="397710" y="37920"/>
                    </a:lnTo>
                    <a:cubicBezTo>
                      <a:pt x="396138" y="41626"/>
                      <a:pt x="392297" y="43837"/>
                      <a:pt x="388303" y="43336"/>
                    </a:cubicBezTo>
                    <a:cubicBezTo>
                      <a:pt x="382208" y="42529"/>
                      <a:pt x="376033" y="42529"/>
                      <a:pt x="369938" y="43336"/>
                    </a:cubicBezTo>
                    <a:cubicBezTo>
                      <a:pt x="365943" y="43836"/>
                      <a:pt x="362105" y="41613"/>
                      <a:pt x="360552" y="37898"/>
                    </a:cubicBezTo>
                    <a:close/>
                    <a:moveTo>
                      <a:pt x="354822" y="676"/>
                    </a:moveTo>
                    <a:cubicBezTo>
                      <a:pt x="359366" y="-1201"/>
                      <a:pt x="364571" y="960"/>
                      <a:pt x="366448" y="5503"/>
                    </a:cubicBezTo>
                    <a:cubicBezTo>
                      <a:pt x="366450" y="5507"/>
                      <a:pt x="366451" y="5511"/>
                      <a:pt x="366453" y="5515"/>
                    </a:cubicBezTo>
                    <a:lnTo>
                      <a:pt x="374520" y="25049"/>
                    </a:lnTo>
                    <a:cubicBezTo>
                      <a:pt x="377606" y="24889"/>
                      <a:pt x="380699" y="24889"/>
                      <a:pt x="383785" y="25049"/>
                    </a:cubicBezTo>
                    <a:lnTo>
                      <a:pt x="391895" y="5543"/>
                    </a:lnTo>
                    <a:cubicBezTo>
                      <a:pt x="393776" y="1002"/>
                      <a:pt x="398984" y="-1155"/>
                      <a:pt x="403525" y="727"/>
                    </a:cubicBezTo>
                    <a:cubicBezTo>
                      <a:pt x="403530" y="729"/>
                      <a:pt x="403535" y="731"/>
                      <a:pt x="403540" y="733"/>
                    </a:cubicBezTo>
                    <a:lnTo>
                      <a:pt x="441354" y="16469"/>
                    </a:lnTo>
                    <a:cubicBezTo>
                      <a:pt x="445898" y="18355"/>
                      <a:pt x="448052" y="23568"/>
                      <a:pt x="446165" y="28112"/>
                    </a:cubicBezTo>
                    <a:cubicBezTo>
                      <a:pt x="446165" y="28113"/>
                      <a:pt x="446165" y="28113"/>
                      <a:pt x="446164" y="28114"/>
                    </a:cubicBezTo>
                    <a:lnTo>
                      <a:pt x="438054" y="47626"/>
                    </a:lnTo>
                    <a:cubicBezTo>
                      <a:pt x="440345" y="49700"/>
                      <a:pt x="442526" y="51891"/>
                      <a:pt x="444589" y="54190"/>
                    </a:cubicBezTo>
                    <a:lnTo>
                      <a:pt x="464159" y="46130"/>
                    </a:lnTo>
                    <a:cubicBezTo>
                      <a:pt x="468707" y="44259"/>
                      <a:pt x="473911" y="46424"/>
                      <a:pt x="475790" y="50969"/>
                    </a:cubicBezTo>
                    <a:lnTo>
                      <a:pt x="491426" y="88861"/>
                    </a:lnTo>
                    <a:cubicBezTo>
                      <a:pt x="493303" y="93405"/>
                      <a:pt x="491142" y="98610"/>
                      <a:pt x="486599" y="100487"/>
                    </a:cubicBezTo>
                    <a:cubicBezTo>
                      <a:pt x="486595" y="100489"/>
                      <a:pt x="486591" y="100490"/>
                      <a:pt x="486587" y="100492"/>
                    </a:cubicBezTo>
                    <a:lnTo>
                      <a:pt x="467053" y="108559"/>
                    </a:lnTo>
                    <a:cubicBezTo>
                      <a:pt x="467216" y="111645"/>
                      <a:pt x="467216" y="114738"/>
                      <a:pt x="467053" y="117824"/>
                    </a:cubicBezTo>
                    <a:lnTo>
                      <a:pt x="486558" y="125934"/>
                    </a:lnTo>
                    <a:cubicBezTo>
                      <a:pt x="491102" y="127821"/>
                      <a:pt x="493256" y="133034"/>
                      <a:pt x="491369" y="137577"/>
                    </a:cubicBezTo>
                    <a:cubicBezTo>
                      <a:pt x="491369" y="137578"/>
                      <a:pt x="491369" y="137578"/>
                      <a:pt x="491369" y="137579"/>
                    </a:cubicBezTo>
                    <a:lnTo>
                      <a:pt x="475633" y="175429"/>
                    </a:lnTo>
                    <a:cubicBezTo>
                      <a:pt x="473757" y="179968"/>
                      <a:pt x="468556" y="182127"/>
                      <a:pt x="464016" y="180251"/>
                    </a:cubicBezTo>
                    <a:cubicBezTo>
                      <a:pt x="464007" y="180247"/>
                      <a:pt x="463997" y="180243"/>
                      <a:pt x="463988" y="180239"/>
                    </a:cubicBezTo>
                    <a:lnTo>
                      <a:pt x="444475" y="172129"/>
                    </a:lnTo>
                    <a:cubicBezTo>
                      <a:pt x="442402" y="174417"/>
                      <a:pt x="440211" y="176596"/>
                      <a:pt x="437912" y="178657"/>
                    </a:cubicBezTo>
                    <a:lnTo>
                      <a:pt x="445972" y="198198"/>
                    </a:lnTo>
                    <a:cubicBezTo>
                      <a:pt x="447849" y="202742"/>
                      <a:pt x="445688" y="207947"/>
                      <a:pt x="441145" y="209824"/>
                    </a:cubicBezTo>
                    <a:cubicBezTo>
                      <a:pt x="441141" y="209826"/>
                      <a:pt x="441137" y="209827"/>
                      <a:pt x="441133" y="209829"/>
                    </a:cubicBezTo>
                    <a:lnTo>
                      <a:pt x="403241" y="225465"/>
                    </a:lnTo>
                    <a:cubicBezTo>
                      <a:pt x="402163" y="225913"/>
                      <a:pt x="401008" y="226143"/>
                      <a:pt x="399841" y="226142"/>
                    </a:cubicBezTo>
                    <a:cubicBezTo>
                      <a:pt x="396235" y="226141"/>
                      <a:pt x="392986" y="223966"/>
                      <a:pt x="391610" y="220633"/>
                    </a:cubicBezTo>
                    <a:lnTo>
                      <a:pt x="383543" y="201120"/>
                    </a:lnTo>
                    <a:cubicBezTo>
                      <a:pt x="380456" y="201281"/>
                      <a:pt x="377364" y="201281"/>
                      <a:pt x="374278" y="201120"/>
                    </a:cubicBezTo>
                    <a:lnTo>
                      <a:pt x="366168" y="220633"/>
                    </a:lnTo>
                    <a:cubicBezTo>
                      <a:pt x="364278" y="225178"/>
                      <a:pt x="359062" y="227332"/>
                      <a:pt x="354516" y="225443"/>
                    </a:cubicBezTo>
                    <a:lnTo>
                      <a:pt x="316638" y="209672"/>
                    </a:lnTo>
                    <a:cubicBezTo>
                      <a:pt x="312099" y="207779"/>
                      <a:pt x="309950" y="202569"/>
                      <a:pt x="311834" y="198027"/>
                    </a:cubicBezTo>
                    <a:lnTo>
                      <a:pt x="319944" y="178522"/>
                    </a:lnTo>
                    <a:cubicBezTo>
                      <a:pt x="317656" y="176448"/>
                      <a:pt x="315477" y="174257"/>
                      <a:pt x="313416" y="171958"/>
                    </a:cubicBezTo>
                    <a:lnTo>
                      <a:pt x="293904" y="180011"/>
                    </a:lnTo>
                    <a:cubicBezTo>
                      <a:pt x="289356" y="181882"/>
                      <a:pt x="284152" y="179717"/>
                      <a:pt x="282273" y="175172"/>
                    </a:cubicBezTo>
                    <a:lnTo>
                      <a:pt x="266637" y="137280"/>
                    </a:lnTo>
                    <a:cubicBezTo>
                      <a:pt x="264760" y="132736"/>
                      <a:pt x="266921" y="127531"/>
                      <a:pt x="271464" y="125654"/>
                    </a:cubicBezTo>
                    <a:cubicBezTo>
                      <a:pt x="271468" y="125652"/>
                      <a:pt x="271472" y="125651"/>
                      <a:pt x="271476" y="125649"/>
                    </a:cubicBezTo>
                    <a:lnTo>
                      <a:pt x="290982" y="117589"/>
                    </a:lnTo>
                    <a:cubicBezTo>
                      <a:pt x="290818" y="114503"/>
                      <a:pt x="290818" y="111410"/>
                      <a:pt x="290982" y="108324"/>
                    </a:cubicBezTo>
                    <a:lnTo>
                      <a:pt x="271469" y="100214"/>
                    </a:lnTo>
                    <a:cubicBezTo>
                      <a:pt x="266923" y="98324"/>
                      <a:pt x="264770" y="93108"/>
                      <a:pt x="266658" y="88562"/>
                    </a:cubicBezTo>
                    <a:lnTo>
                      <a:pt x="282430" y="50712"/>
                    </a:lnTo>
                    <a:cubicBezTo>
                      <a:pt x="284319" y="46171"/>
                      <a:pt x="289533" y="44020"/>
                      <a:pt x="294075" y="45909"/>
                    </a:cubicBezTo>
                    <a:lnTo>
                      <a:pt x="313580" y="54019"/>
                    </a:lnTo>
                    <a:cubicBezTo>
                      <a:pt x="315654" y="51728"/>
                      <a:pt x="317844" y="49547"/>
                      <a:pt x="320144" y="47484"/>
                    </a:cubicBezTo>
                    <a:lnTo>
                      <a:pt x="312091" y="27943"/>
                    </a:lnTo>
                    <a:cubicBezTo>
                      <a:pt x="310213" y="23399"/>
                      <a:pt x="312375" y="18194"/>
                      <a:pt x="316918" y="16317"/>
                    </a:cubicBezTo>
                    <a:cubicBezTo>
                      <a:pt x="316922" y="16315"/>
                      <a:pt x="316926" y="16313"/>
                      <a:pt x="316930" y="16312"/>
                    </a:cubicBezTo>
                    <a:close/>
                  </a:path>
                </a:pathLst>
              </a:custGeom>
              <a:solidFill>
                <a:schemeClr val="accent1"/>
              </a:solidFill>
              <a:ln w="7069" cap="flat">
                <a:noFill/>
                <a:prstDash val="solid"/>
                <a:miter/>
              </a:ln>
            </p:spPr>
            <p:txBody>
              <a:bodyPr rtlCol="0" anchor="ctr"/>
              <a:lstStyle/>
              <a:p>
                <a:endParaRPr lang="en-GB"/>
              </a:p>
            </p:txBody>
          </p:sp>
        </p:grpSp>
      </p:grpSp>
      <p:sp>
        <p:nvSpPr>
          <p:cNvPr id="43" name="TextBox 109"/>
          <p:cNvSpPr txBox="1"/>
          <p:nvPr/>
        </p:nvSpPr>
        <p:spPr>
          <a:xfrm>
            <a:off x="4939985" y="325341"/>
            <a:ext cx="2354923" cy="521970"/>
          </a:xfrm>
          <a:prstGeom prst="rect">
            <a:avLst/>
          </a:prstGeom>
          <a:noFill/>
        </p:spPr>
        <p:txBody>
          <a:bodyPr wrap="square" rtlCol="0">
            <a:spAutoFit/>
          </a:bodyPr>
          <a:lstStyle/>
          <a:p>
            <a:pPr algn="ctr"/>
            <a:r>
              <a:rPr lang="zh-CN" altLang="en-US"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双向链表介绍</a:t>
            </a:r>
            <a:endParaRPr 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5" name="MH_Others_2"/>
          <p:cNvSpPr/>
          <p:nvPr>
            <p:custDataLst>
              <p:tags r:id="rId1"/>
            </p:custDataLst>
          </p:nvPr>
        </p:nvSpPr>
        <p:spPr>
          <a:xfrm>
            <a:off x="0" y="34018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6" name="MH_Others_2"/>
          <p:cNvSpPr/>
          <p:nvPr>
            <p:custDataLst>
              <p:tags r:id="rId2"/>
            </p:custDataLst>
          </p:nvPr>
        </p:nvSpPr>
        <p:spPr>
          <a:xfrm>
            <a:off x="7608499" y="388821"/>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7" name="文本框 23"/>
          <p:cNvSpPr txBox="1"/>
          <p:nvPr/>
        </p:nvSpPr>
        <p:spPr>
          <a:xfrm>
            <a:off x="6816881" y="1648485"/>
            <a:ext cx="3477185" cy="570865"/>
          </a:xfrm>
          <a:prstGeom prst="rect">
            <a:avLst/>
          </a:prstGeom>
          <a:noFill/>
        </p:spPr>
        <p:txBody>
          <a:bodyPr wrap="square" rtlCol="0">
            <a:spAutoFit/>
          </a:bodyPr>
          <a:lstStyle/>
          <a:p>
            <a:pPr algn="just">
              <a:lnSpc>
                <a:spcPct val="130000"/>
              </a:lnSpc>
            </a:pPr>
            <a:r>
              <a:rPr lang="zh-CN" altLang="en-US" sz="24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链表结点内容</a:t>
            </a:r>
          </a:p>
        </p:txBody>
      </p:sp>
      <p:sp>
        <p:nvSpPr>
          <p:cNvPr id="2" name="TextBox 26"/>
          <p:cNvSpPr txBox="1"/>
          <p:nvPr/>
        </p:nvSpPr>
        <p:spPr>
          <a:xfrm>
            <a:off x="875466" y="2358788"/>
            <a:ext cx="4571405" cy="3969385"/>
          </a:xfrm>
          <a:prstGeom prst="rect">
            <a:avLst/>
          </a:prstGeom>
          <a:noFill/>
        </p:spPr>
        <p:txBody>
          <a:bodyPr wrap="square" rtlCol="0">
            <a:spAutoFit/>
          </a:bodyPr>
          <a:lstStyle/>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class Node {</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    friend class Queue;</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private:</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    Customer* data;       // 节点存储的客户数据</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    Node* prev;           // 前一个节点指针</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    Node* next;           // 后一个节点指针</a:t>
            </a:r>
          </a:p>
          <a:p>
            <a:endPar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    // 构造函数</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    Node(Customer* data) : data(data), prev(nullptr), next(nullptr) {}</a:t>
            </a:r>
          </a:p>
          <a:p>
            <a:r>
              <a:rPr lang="zh-CN" altLang="en-US" dirty="0">
                <a:solidFill>
                  <a:schemeClr val="tx1">
                    <a:lumMod val="65000"/>
                    <a:lumOff val="35000"/>
                  </a:schemeClr>
                </a:solidFill>
                <a:latin typeface="Source Han Serif SC" panose="02020400000000000000" pitchFamily="18" charset="-122"/>
                <a:ea typeface="Source Han Serif SC" panose="02020400000000000000" pitchFamily="18" charset="-122"/>
              </a:rPr>
              <a:t>};</a:t>
            </a:r>
          </a:p>
        </p:txBody>
      </p:sp>
      <p:grpSp>
        <p:nvGrpSpPr>
          <p:cNvPr id="18" name="Group 72"/>
          <p:cNvGrpSpPr/>
          <p:nvPr/>
        </p:nvGrpSpPr>
        <p:grpSpPr>
          <a:xfrm>
            <a:off x="322201" y="1427721"/>
            <a:ext cx="680942" cy="680942"/>
            <a:chOff x="1527629" y="3035965"/>
            <a:chExt cx="681031" cy="681031"/>
          </a:xfrm>
        </p:grpSpPr>
        <p:sp>
          <p:nvSpPr>
            <p:cNvPr id="19" name="Oval 55"/>
            <p:cNvSpPr/>
            <p:nvPr/>
          </p:nvSpPr>
          <p:spPr>
            <a:xfrm>
              <a:off x="1527629" y="3035965"/>
              <a:ext cx="681031" cy="681031"/>
            </a:xfrm>
            <a:prstGeom prst="ellipse">
              <a:avLst/>
            </a:prstGeom>
            <a:solidFill>
              <a:schemeClr val="bg1"/>
            </a:solidFill>
            <a:ln>
              <a:noFill/>
            </a:ln>
            <a:effectLst>
              <a:outerShdw blurRad="482600" dist="101600" dir="5400000" sx="96000" sy="96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0" name="Group 60"/>
            <p:cNvGrpSpPr/>
            <p:nvPr/>
          </p:nvGrpSpPr>
          <p:grpSpPr>
            <a:xfrm>
              <a:off x="1732214" y="3240540"/>
              <a:ext cx="271861" cy="271880"/>
              <a:chOff x="3816994" y="3161568"/>
              <a:chExt cx="492102" cy="492136"/>
            </a:xfrm>
          </p:grpSpPr>
          <p:sp>
            <p:nvSpPr>
              <p:cNvPr id="26" name="Freeform: Shape 61"/>
              <p:cNvSpPr/>
              <p:nvPr/>
            </p:nvSpPr>
            <p:spPr>
              <a:xfrm>
                <a:off x="3825903" y="3331573"/>
                <a:ext cx="306446" cy="306446"/>
              </a:xfrm>
              <a:custGeom>
                <a:avLst/>
                <a:gdLst>
                  <a:gd name="connsiteX0" fmla="*/ 313230 w 306445"/>
                  <a:gd name="connsiteY0" fmla="*/ 187409 h 306445"/>
                  <a:gd name="connsiteX1" fmla="*/ 313230 w 306445"/>
                  <a:gd name="connsiteY1" fmla="*/ 125814 h 306445"/>
                  <a:gd name="connsiteX2" fmla="*/ 271611 w 306445"/>
                  <a:gd name="connsiteY2" fmla="*/ 125814 h 306445"/>
                  <a:gd name="connsiteX3" fmla="*/ 259724 w 306445"/>
                  <a:gd name="connsiteY3" fmla="*/ 97065 h 306445"/>
                  <a:gd name="connsiteX4" fmla="*/ 289142 w 306445"/>
                  <a:gd name="connsiteY4" fmla="*/ 67646 h 306445"/>
                  <a:gd name="connsiteX5" fmla="*/ 245584 w 306445"/>
                  <a:gd name="connsiteY5" fmla="*/ 24088 h 306445"/>
                  <a:gd name="connsiteX6" fmla="*/ 216165 w 306445"/>
                  <a:gd name="connsiteY6" fmla="*/ 53507 h 306445"/>
                  <a:gd name="connsiteX7" fmla="*/ 187417 w 306445"/>
                  <a:gd name="connsiteY7" fmla="*/ 41620 h 306445"/>
                  <a:gd name="connsiteX8" fmla="*/ 187417 w 306445"/>
                  <a:gd name="connsiteY8" fmla="*/ 0 h 306445"/>
                  <a:gd name="connsiteX9" fmla="*/ 125814 w 306445"/>
                  <a:gd name="connsiteY9" fmla="*/ 0 h 306445"/>
                  <a:gd name="connsiteX10" fmla="*/ 125814 w 306445"/>
                  <a:gd name="connsiteY10" fmla="*/ 41620 h 306445"/>
                  <a:gd name="connsiteX11" fmla="*/ 97065 w 306445"/>
                  <a:gd name="connsiteY11" fmla="*/ 53507 h 306445"/>
                  <a:gd name="connsiteX12" fmla="*/ 67646 w 306445"/>
                  <a:gd name="connsiteY12" fmla="*/ 24088 h 306445"/>
                  <a:gd name="connsiteX13" fmla="*/ 24088 w 306445"/>
                  <a:gd name="connsiteY13" fmla="*/ 67646 h 306445"/>
                  <a:gd name="connsiteX14" fmla="*/ 53507 w 306445"/>
                  <a:gd name="connsiteY14" fmla="*/ 97065 h 306445"/>
                  <a:gd name="connsiteX15" fmla="*/ 41620 w 306445"/>
                  <a:gd name="connsiteY15" fmla="*/ 125814 h 306445"/>
                  <a:gd name="connsiteX16" fmla="*/ 0 w 306445"/>
                  <a:gd name="connsiteY16" fmla="*/ 125814 h 306445"/>
                  <a:gd name="connsiteX17" fmla="*/ 0 w 306445"/>
                  <a:gd name="connsiteY17" fmla="*/ 187417 h 306445"/>
                  <a:gd name="connsiteX18" fmla="*/ 41620 w 306445"/>
                  <a:gd name="connsiteY18" fmla="*/ 187417 h 306445"/>
                  <a:gd name="connsiteX19" fmla="*/ 53507 w 306445"/>
                  <a:gd name="connsiteY19" fmla="*/ 216166 h 306445"/>
                  <a:gd name="connsiteX20" fmla="*/ 24088 w 306445"/>
                  <a:gd name="connsiteY20" fmla="*/ 245577 h 306445"/>
                  <a:gd name="connsiteX21" fmla="*/ 67653 w 306445"/>
                  <a:gd name="connsiteY21" fmla="*/ 289100 h 306445"/>
                  <a:gd name="connsiteX22" fmla="*/ 97072 w 306445"/>
                  <a:gd name="connsiteY22" fmla="*/ 259681 h 306445"/>
                  <a:gd name="connsiteX23" fmla="*/ 125821 w 306445"/>
                  <a:gd name="connsiteY23" fmla="*/ 271568 h 306445"/>
                  <a:gd name="connsiteX24" fmla="*/ 125821 w 306445"/>
                  <a:gd name="connsiteY24" fmla="*/ 313188 h 306445"/>
                  <a:gd name="connsiteX25" fmla="*/ 187424 w 306445"/>
                  <a:gd name="connsiteY25" fmla="*/ 313188 h 306445"/>
                  <a:gd name="connsiteX26" fmla="*/ 187424 w 306445"/>
                  <a:gd name="connsiteY26" fmla="*/ 271568 h 306445"/>
                  <a:gd name="connsiteX27" fmla="*/ 216173 w 306445"/>
                  <a:gd name="connsiteY27" fmla="*/ 259681 h 306445"/>
                  <a:gd name="connsiteX28" fmla="*/ 245584 w 306445"/>
                  <a:gd name="connsiteY28" fmla="*/ 289100 h 306445"/>
                  <a:gd name="connsiteX29" fmla="*/ 289142 w 306445"/>
                  <a:gd name="connsiteY29" fmla="*/ 245542 h 306445"/>
                  <a:gd name="connsiteX30" fmla="*/ 259724 w 306445"/>
                  <a:gd name="connsiteY30" fmla="*/ 216123 h 306445"/>
                  <a:gd name="connsiteX31" fmla="*/ 271611 w 306445"/>
                  <a:gd name="connsiteY31" fmla="*/ 187374 h 306445"/>
                  <a:gd name="connsiteX32" fmla="*/ 156644 w 306445"/>
                  <a:gd name="connsiteY32" fmla="*/ 226877 h 306445"/>
                  <a:gd name="connsiteX33" fmla="*/ 86382 w 306445"/>
                  <a:gd name="connsiteY33" fmla="*/ 156615 h 306445"/>
                  <a:gd name="connsiteX34" fmla="*/ 156644 w 306445"/>
                  <a:gd name="connsiteY34" fmla="*/ 86354 h 306445"/>
                  <a:gd name="connsiteX35" fmla="*/ 226905 w 306445"/>
                  <a:gd name="connsiteY35" fmla="*/ 156615 h 306445"/>
                  <a:gd name="connsiteX36" fmla="*/ 156644 w 306445"/>
                  <a:gd name="connsiteY36" fmla="*/ 226877 h 30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06445" h="306445">
                    <a:moveTo>
                      <a:pt x="313230" y="187409"/>
                    </a:moveTo>
                    <a:lnTo>
                      <a:pt x="313230" y="125814"/>
                    </a:lnTo>
                    <a:lnTo>
                      <a:pt x="271611" y="125814"/>
                    </a:lnTo>
                    <a:cubicBezTo>
                      <a:pt x="268931" y="115749"/>
                      <a:pt x="264934" y="106083"/>
                      <a:pt x="259724" y="97065"/>
                    </a:cubicBezTo>
                    <a:lnTo>
                      <a:pt x="289142" y="67646"/>
                    </a:lnTo>
                    <a:lnTo>
                      <a:pt x="245584" y="24088"/>
                    </a:lnTo>
                    <a:lnTo>
                      <a:pt x="216165" y="53507"/>
                    </a:lnTo>
                    <a:cubicBezTo>
                      <a:pt x="207148" y="48296"/>
                      <a:pt x="197481" y="44299"/>
                      <a:pt x="187417" y="41620"/>
                    </a:cubicBezTo>
                    <a:lnTo>
                      <a:pt x="187417" y="0"/>
                    </a:lnTo>
                    <a:lnTo>
                      <a:pt x="125814" y="0"/>
                    </a:lnTo>
                    <a:lnTo>
                      <a:pt x="125814" y="41620"/>
                    </a:lnTo>
                    <a:cubicBezTo>
                      <a:pt x="115749" y="44299"/>
                      <a:pt x="106083" y="48296"/>
                      <a:pt x="97065" y="53507"/>
                    </a:cubicBezTo>
                    <a:lnTo>
                      <a:pt x="67646" y="24088"/>
                    </a:lnTo>
                    <a:lnTo>
                      <a:pt x="24088" y="67646"/>
                    </a:lnTo>
                    <a:lnTo>
                      <a:pt x="53507" y="97065"/>
                    </a:lnTo>
                    <a:cubicBezTo>
                      <a:pt x="48296" y="106083"/>
                      <a:pt x="44299" y="115749"/>
                      <a:pt x="41620" y="125814"/>
                    </a:cubicBezTo>
                    <a:lnTo>
                      <a:pt x="0" y="125814"/>
                    </a:lnTo>
                    <a:lnTo>
                      <a:pt x="0" y="187417"/>
                    </a:lnTo>
                    <a:lnTo>
                      <a:pt x="41620" y="187417"/>
                    </a:lnTo>
                    <a:cubicBezTo>
                      <a:pt x="44299" y="197481"/>
                      <a:pt x="48296" y="207148"/>
                      <a:pt x="53507" y="216166"/>
                    </a:cubicBezTo>
                    <a:lnTo>
                      <a:pt x="24088" y="245577"/>
                    </a:lnTo>
                    <a:lnTo>
                      <a:pt x="67653" y="289100"/>
                    </a:lnTo>
                    <a:lnTo>
                      <a:pt x="97072" y="259681"/>
                    </a:lnTo>
                    <a:cubicBezTo>
                      <a:pt x="106090" y="264891"/>
                      <a:pt x="115757" y="268888"/>
                      <a:pt x="125821" y="271568"/>
                    </a:cubicBezTo>
                    <a:lnTo>
                      <a:pt x="125821" y="313188"/>
                    </a:lnTo>
                    <a:lnTo>
                      <a:pt x="187424" y="313188"/>
                    </a:lnTo>
                    <a:lnTo>
                      <a:pt x="187424" y="271568"/>
                    </a:lnTo>
                    <a:cubicBezTo>
                      <a:pt x="197488" y="268888"/>
                      <a:pt x="207155" y="264891"/>
                      <a:pt x="216173" y="259681"/>
                    </a:cubicBezTo>
                    <a:lnTo>
                      <a:pt x="245584" y="289100"/>
                    </a:lnTo>
                    <a:lnTo>
                      <a:pt x="289142" y="245542"/>
                    </a:lnTo>
                    <a:lnTo>
                      <a:pt x="259724" y="216123"/>
                    </a:lnTo>
                    <a:cubicBezTo>
                      <a:pt x="264934" y="207105"/>
                      <a:pt x="268931" y="197438"/>
                      <a:pt x="271611" y="187374"/>
                    </a:cubicBezTo>
                    <a:close/>
                    <a:moveTo>
                      <a:pt x="156644" y="226877"/>
                    </a:moveTo>
                    <a:cubicBezTo>
                      <a:pt x="117839" y="226877"/>
                      <a:pt x="86382" y="195420"/>
                      <a:pt x="86382" y="156615"/>
                    </a:cubicBezTo>
                    <a:cubicBezTo>
                      <a:pt x="86382" y="117811"/>
                      <a:pt x="117839" y="86354"/>
                      <a:pt x="156644" y="86354"/>
                    </a:cubicBezTo>
                    <a:cubicBezTo>
                      <a:pt x="195448" y="86354"/>
                      <a:pt x="226905" y="117811"/>
                      <a:pt x="226905" y="156615"/>
                    </a:cubicBezTo>
                    <a:cubicBezTo>
                      <a:pt x="226905" y="195420"/>
                      <a:pt x="195448" y="226877"/>
                      <a:pt x="156644" y="226877"/>
                    </a:cubicBezTo>
                    <a:close/>
                  </a:path>
                </a:pathLst>
              </a:custGeom>
              <a:solidFill>
                <a:schemeClr val="accent1">
                  <a:alpha val="15000"/>
                </a:schemeClr>
              </a:solidFill>
              <a:ln w="7069" cap="flat">
                <a:noFill/>
                <a:prstDash val="solid"/>
                <a:miter/>
              </a:ln>
            </p:spPr>
            <p:txBody>
              <a:bodyPr rtlCol="0" anchor="ctr"/>
              <a:lstStyle/>
              <a:p>
                <a:endParaRPr lang="en-GB"/>
              </a:p>
            </p:txBody>
          </p:sp>
          <p:sp>
            <p:nvSpPr>
              <p:cNvPr id="28" name="Freeform: Shape 62"/>
              <p:cNvSpPr/>
              <p:nvPr/>
            </p:nvSpPr>
            <p:spPr>
              <a:xfrm>
                <a:off x="3816994" y="3161568"/>
                <a:ext cx="492102" cy="492136"/>
              </a:xfrm>
              <a:custGeom>
                <a:avLst/>
                <a:gdLst>
                  <a:gd name="connsiteX0" fmla="*/ 8908 w 492102"/>
                  <a:gd name="connsiteY0" fmla="*/ 286903 h 492136"/>
                  <a:gd name="connsiteX1" fmla="*/ 50528 w 492102"/>
                  <a:gd name="connsiteY1" fmla="*/ 286903 h 492136"/>
                  <a:gd name="connsiteX2" fmla="*/ 59436 w 492102"/>
                  <a:gd name="connsiteY2" fmla="*/ 295811 h 492136"/>
                  <a:gd name="connsiteX3" fmla="*/ 50528 w 492102"/>
                  <a:gd name="connsiteY3" fmla="*/ 304720 h 492136"/>
                  <a:gd name="connsiteX4" fmla="*/ 17817 w 492102"/>
                  <a:gd name="connsiteY4" fmla="*/ 304720 h 492136"/>
                  <a:gd name="connsiteX5" fmla="*/ 17817 w 492102"/>
                  <a:gd name="connsiteY5" fmla="*/ 348506 h 492136"/>
                  <a:gd name="connsiteX6" fmla="*/ 50528 w 492102"/>
                  <a:gd name="connsiteY6" fmla="*/ 348506 h 492136"/>
                  <a:gd name="connsiteX7" fmla="*/ 59137 w 492102"/>
                  <a:gd name="connsiteY7" fmla="*/ 355119 h 492136"/>
                  <a:gd name="connsiteX8" fmla="*/ 70126 w 492102"/>
                  <a:gd name="connsiteY8" fmla="*/ 381709 h 492136"/>
                  <a:gd name="connsiteX9" fmla="*/ 68701 w 492102"/>
                  <a:gd name="connsiteY9" fmla="*/ 392470 h 492136"/>
                  <a:gd name="connsiteX10" fmla="*/ 45582 w 492102"/>
                  <a:gd name="connsiteY10" fmla="*/ 415589 h 492136"/>
                  <a:gd name="connsiteX11" fmla="*/ 76547 w 492102"/>
                  <a:gd name="connsiteY11" fmla="*/ 446547 h 492136"/>
                  <a:gd name="connsiteX12" fmla="*/ 99666 w 492102"/>
                  <a:gd name="connsiteY12" fmla="*/ 423435 h 492136"/>
                  <a:gd name="connsiteX13" fmla="*/ 110420 w 492102"/>
                  <a:gd name="connsiteY13" fmla="*/ 422010 h 492136"/>
                  <a:gd name="connsiteX14" fmla="*/ 137045 w 492102"/>
                  <a:gd name="connsiteY14" fmla="*/ 433006 h 492136"/>
                  <a:gd name="connsiteX15" fmla="*/ 143652 w 492102"/>
                  <a:gd name="connsiteY15" fmla="*/ 441608 h 492136"/>
                  <a:gd name="connsiteX16" fmla="*/ 143652 w 492102"/>
                  <a:gd name="connsiteY16" fmla="*/ 474320 h 492136"/>
                  <a:gd name="connsiteX17" fmla="*/ 187438 w 492102"/>
                  <a:gd name="connsiteY17" fmla="*/ 474320 h 492136"/>
                  <a:gd name="connsiteX18" fmla="*/ 187438 w 492102"/>
                  <a:gd name="connsiteY18" fmla="*/ 441608 h 492136"/>
                  <a:gd name="connsiteX19" fmla="*/ 194045 w 492102"/>
                  <a:gd name="connsiteY19" fmla="*/ 433006 h 492136"/>
                  <a:gd name="connsiteX20" fmla="*/ 220614 w 492102"/>
                  <a:gd name="connsiteY20" fmla="*/ 422046 h 492136"/>
                  <a:gd name="connsiteX21" fmla="*/ 231368 w 492102"/>
                  <a:gd name="connsiteY21" fmla="*/ 423471 h 492136"/>
                  <a:gd name="connsiteX22" fmla="*/ 254487 w 492102"/>
                  <a:gd name="connsiteY22" fmla="*/ 446583 h 492136"/>
                  <a:gd name="connsiteX23" fmla="*/ 291737 w 492102"/>
                  <a:gd name="connsiteY23" fmla="*/ 409325 h 492136"/>
                  <a:gd name="connsiteX24" fmla="*/ 304337 w 492102"/>
                  <a:gd name="connsiteY24" fmla="*/ 409325 h 492136"/>
                  <a:gd name="connsiteX25" fmla="*/ 304337 w 492102"/>
                  <a:gd name="connsiteY25" fmla="*/ 421924 h 492136"/>
                  <a:gd name="connsiteX26" fmla="*/ 260786 w 492102"/>
                  <a:gd name="connsiteY26" fmla="*/ 465475 h 492136"/>
                  <a:gd name="connsiteX27" fmla="*/ 248188 w 492102"/>
                  <a:gd name="connsiteY27" fmla="*/ 465477 h 492136"/>
                  <a:gd name="connsiteX28" fmla="*/ 248187 w 492102"/>
                  <a:gd name="connsiteY28" fmla="*/ 465475 h 492136"/>
                  <a:gd name="connsiteX29" fmla="*/ 223471 w 492102"/>
                  <a:gd name="connsiteY29" fmla="*/ 440717 h 492136"/>
                  <a:gd name="connsiteX30" fmla="*/ 205234 w 492102"/>
                  <a:gd name="connsiteY30" fmla="*/ 448257 h 492136"/>
                  <a:gd name="connsiteX31" fmla="*/ 205234 w 492102"/>
                  <a:gd name="connsiteY31" fmla="*/ 483228 h 492136"/>
                  <a:gd name="connsiteX32" fmla="*/ 196326 w 492102"/>
                  <a:gd name="connsiteY32" fmla="*/ 492136 h 492136"/>
                  <a:gd name="connsiteX33" fmla="*/ 134722 w 492102"/>
                  <a:gd name="connsiteY33" fmla="*/ 492136 h 492136"/>
                  <a:gd name="connsiteX34" fmla="*/ 125814 w 492102"/>
                  <a:gd name="connsiteY34" fmla="*/ 483228 h 492136"/>
                  <a:gd name="connsiteX35" fmla="*/ 125814 w 492102"/>
                  <a:gd name="connsiteY35" fmla="*/ 448257 h 492136"/>
                  <a:gd name="connsiteX36" fmla="*/ 107577 w 492102"/>
                  <a:gd name="connsiteY36" fmla="*/ 440717 h 492136"/>
                  <a:gd name="connsiteX37" fmla="*/ 82883 w 492102"/>
                  <a:gd name="connsiteY37" fmla="*/ 465433 h 492136"/>
                  <a:gd name="connsiteX38" fmla="*/ 70285 w 492102"/>
                  <a:gd name="connsiteY38" fmla="*/ 465434 h 492136"/>
                  <a:gd name="connsiteX39" fmla="*/ 70283 w 492102"/>
                  <a:gd name="connsiteY39" fmla="*/ 465433 h 492136"/>
                  <a:gd name="connsiteX40" fmla="*/ 26725 w 492102"/>
                  <a:gd name="connsiteY40" fmla="*/ 421882 h 492136"/>
                  <a:gd name="connsiteX41" fmla="*/ 26723 w 492102"/>
                  <a:gd name="connsiteY41" fmla="*/ 409283 h 492136"/>
                  <a:gd name="connsiteX42" fmla="*/ 26725 w 492102"/>
                  <a:gd name="connsiteY42" fmla="*/ 409282 h 492136"/>
                  <a:gd name="connsiteX43" fmla="*/ 51440 w 492102"/>
                  <a:gd name="connsiteY43" fmla="*/ 384559 h 492136"/>
                  <a:gd name="connsiteX44" fmla="*/ 43900 w 492102"/>
                  <a:gd name="connsiteY44" fmla="*/ 366322 h 492136"/>
                  <a:gd name="connsiteX45" fmla="*/ 8908 w 492102"/>
                  <a:gd name="connsiteY45" fmla="*/ 366322 h 492136"/>
                  <a:gd name="connsiteX46" fmla="*/ 0 w 492102"/>
                  <a:gd name="connsiteY46" fmla="*/ 357414 h 492136"/>
                  <a:gd name="connsiteX47" fmla="*/ 0 w 492102"/>
                  <a:gd name="connsiteY47" fmla="*/ 295811 h 492136"/>
                  <a:gd name="connsiteX48" fmla="*/ 8908 w 492102"/>
                  <a:gd name="connsiteY48" fmla="*/ 286903 h 492136"/>
                  <a:gd name="connsiteX49" fmla="*/ 165552 w 492102"/>
                  <a:gd name="connsiteY49" fmla="*/ 265260 h 492136"/>
                  <a:gd name="connsiteX50" fmla="*/ 104206 w 492102"/>
                  <a:gd name="connsiteY50" fmla="*/ 326620 h 492136"/>
                  <a:gd name="connsiteX51" fmla="*/ 165567 w 492102"/>
                  <a:gd name="connsiteY51" fmla="*/ 387966 h 492136"/>
                  <a:gd name="connsiteX52" fmla="*/ 226913 w 492102"/>
                  <a:gd name="connsiteY52" fmla="*/ 326613 h 492136"/>
                  <a:gd name="connsiteX53" fmla="*/ 165552 w 492102"/>
                  <a:gd name="connsiteY53" fmla="*/ 265260 h 492136"/>
                  <a:gd name="connsiteX54" fmla="*/ 165510 w 492102"/>
                  <a:gd name="connsiteY54" fmla="*/ 247450 h 492136"/>
                  <a:gd name="connsiteX55" fmla="*/ 244701 w 492102"/>
                  <a:gd name="connsiteY55" fmla="*/ 326599 h 492136"/>
                  <a:gd name="connsiteX56" fmla="*/ 244701 w 492102"/>
                  <a:gd name="connsiteY56" fmla="*/ 326620 h 492136"/>
                  <a:gd name="connsiteX57" fmla="*/ 165552 w 492102"/>
                  <a:gd name="connsiteY57" fmla="*/ 405790 h 492136"/>
                  <a:gd name="connsiteX58" fmla="*/ 86361 w 492102"/>
                  <a:gd name="connsiteY58" fmla="*/ 326641 h 492136"/>
                  <a:gd name="connsiteX59" fmla="*/ 165510 w 492102"/>
                  <a:gd name="connsiteY59" fmla="*/ 247450 h 492136"/>
                  <a:gd name="connsiteX60" fmla="*/ 134722 w 492102"/>
                  <a:gd name="connsiteY60" fmla="*/ 161089 h 492136"/>
                  <a:gd name="connsiteX61" fmla="*/ 196325 w 492102"/>
                  <a:gd name="connsiteY61" fmla="*/ 161089 h 492136"/>
                  <a:gd name="connsiteX62" fmla="*/ 205233 w 492102"/>
                  <a:gd name="connsiteY62" fmla="*/ 169997 h 492136"/>
                  <a:gd name="connsiteX63" fmla="*/ 205233 w 492102"/>
                  <a:gd name="connsiteY63" fmla="*/ 204968 h 492136"/>
                  <a:gd name="connsiteX64" fmla="*/ 223479 w 492102"/>
                  <a:gd name="connsiteY64" fmla="*/ 212522 h 492136"/>
                  <a:gd name="connsiteX65" fmla="*/ 248222 w 492102"/>
                  <a:gd name="connsiteY65" fmla="*/ 187793 h 492136"/>
                  <a:gd name="connsiteX66" fmla="*/ 254522 w 492102"/>
                  <a:gd name="connsiteY66" fmla="*/ 185184 h 492136"/>
                  <a:gd name="connsiteX67" fmla="*/ 260822 w 492102"/>
                  <a:gd name="connsiteY67" fmla="*/ 187793 h 492136"/>
                  <a:gd name="connsiteX68" fmla="*/ 304373 w 492102"/>
                  <a:gd name="connsiteY68" fmla="*/ 231351 h 492136"/>
                  <a:gd name="connsiteX69" fmla="*/ 304375 w 492102"/>
                  <a:gd name="connsiteY69" fmla="*/ 243949 h 492136"/>
                  <a:gd name="connsiteX70" fmla="*/ 304373 w 492102"/>
                  <a:gd name="connsiteY70" fmla="*/ 243951 h 492136"/>
                  <a:gd name="connsiteX71" fmla="*/ 279658 w 492102"/>
                  <a:gd name="connsiteY71" fmla="*/ 268673 h 492136"/>
                  <a:gd name="connsiteX72" fmla="*/ 287198 w 492102"/>
                  <a:gd name="connsiteY72" fmla="*/ 286910 h 492136"/>
                  <a:gd name="connsiteX73" fmla="*/ 322168 w 492102"/>
                  <a:gd name="connsiteY73" fmla="*/ 286910 h 492136"/>
                  <a:gd name="connsiteX74" fmla="*/ 331077 w 492102"/>
                  <a:gd name="connsiteY74" fmla="*/ 295818 h 492136"/>
                  <a:gd name="connsiteX75" fmla="*/ 331077 w 492102"/>
                  <a:gd name="connsiteY75" fmla="*/ 357421 h 492136"/>
                  <a:gd name="connsiteX76" fmla="*/ 322161 w 492102"/>
                  <a:gd name="connsiteY76" fmla="*/ 366322 h 492136"/>
                  <a:gd name="connsiteX77" fmla="*/ 322140 w 492102"/>
                  <a:gd name="connsiteY77" fmla="*/ 366322 h 492136"/>
                  <a:gd name="connsiteX78" fmla="*/ 280520 w 492102"/>
                  <a:gd name="connsiteY78" fmla="*/ 366322 h 492136"/>
                  <a:gd name="connsiteX79" fmla="*/ 271612 w 492102"/>
                  <a:gd name="connsiteY79" fmla="*/ 357414 h 492136"/>
                  <a:gd name="connsiteX80" fmla="*/ 280520 w 492102"/>
                  <a:gd name="connsiteY80" fmla="*/ 348506 h 492136"/>
                  <a:gd name="connsiteX81" fmla="*/ 313232 w 492102"/>
                  <a:gd name="connsiteY81" fmla="*/ 348506 h 492136"/>
                  <a:gd name="connsiteX82" fmla="*/ 313232 w 492102"/>
                  <a:gd name="connsiteY82" fmla="*/ 304719 h 492136"/>
                  <a:gd name="connsiteX83" fmla="*/ 280520 w 492102"/>
                  <a:gd name="connsiteY83" fmla="*/ 304719 h 492136"/>
                  <a:gd name="connsiteX84" fmla="*/ 271918 w 492102"/>
                  <a:gd name="connsiteY84" fmla="*/ 298113 h 492136"/>
                  <a:gd name="connsiteX85" fmla="*/ 260922 w 492102"/>
                  <a:gd name="connsiteY85" fmla="*/ 271531 h 492136"/>
                  <a:gd name="connsiteX86" fmla="*/ 262347 w 492102"/>
                  <a:gd name="connsiteY86" fmla="*/ 260769 h 492136"/>
                  <a:gd name="connsiteX87" fmla="*/ 285459 w 492102"/>
                  <a:gd name="connsiteY87" fmla="*/ 237651 h 492136"/>
                  <a:gd name="connsiteX88" fmla="*/ 254494 w 492102"/>
                  <a:gd name="connsiteY88" fmla="*/ 206685 h 492136"/>
                  <a:gd name="connsiteX89" fmla="*/ 231375 w 492102"/>
                  <a:gd name="connsiteY89" fmla="*/ 229804 h 492136"/>
                  <a:gd name="connsiteX90" fmla="*/ 220614 w 492102"/>
                  <a:gd name="connsiteY90" fmla="*/ 231229 h 492136"/>
                  <a:gd name="connsiteX91" fmla="*/ 194030 w 492102"/>
                  <a:gd name="connsiteY91" fmla="*/ 220240 h 492136"/>
                  <a:gd name="connsiteX92" fmla="*/ 187424 w 492102"/>
                  <a:gd name="connsiteY92" fmla="*/ 211631 h 492136"/>
                  <a:gd name="connsiteX93" fmla="*/ 187424 w 492102"/>
                  <a:gd name="connsiteY93" fmla="*/ 178906 h 492136"/>
                  <a:gd name="connsiteX94" fmla="*/ 143631 w 492102"/>
                  <a:gd name="connsiteY94" fmla="*/ 178906 h 492136"/>
                  <a:gd name="connsiteX95" fmla="*/ 143631 w 492102"/>
                  <a:gd name="connsiteY95" fmla="*/ 211624 h 492136"/>
                  <a:gd name="connsiteX96" fmla="*/ 137024 w 492102"/>
                  <a:gd name="connsiteY96" fmla="*/ 220233 h 492136"/>
                  <a:gd name="connsiteX97" fmla="*/ 110442 w 492102"/>
                  <a:gd name="connsiteY97" fmla="*/ 231222 h 492136"/>
                  <a:gd name="connsiteX98" fmla="*/ 99681 w 492102"/>
                  <a:gd name="connsiteY98" fmla="*/ 229797 h 492136"/>
                  <a:gd name="connsiteX99" fmla="*/ 76562 w 492102"/>
                  <a:gd name="connsiteY99" fmla="*/ 206678 h 492136"/>
                  <a:gd name="connsiteX100" fmla="*/ 39296 w 492102"/>
                  <a:gd name="connsiteY100" fmla="*/ 243951 h 492136"/>
                  <a:gd name="connsiteX101" fmla="*/ 26697 w 492102"/>
                  <a:gd name="connsiteY101" fmla="*/ 243951 h 492136"/>
                  <a:gd name="connsiteX102" fmla="*/ 26697 w 492102"/>
                  <a:gd name="connsiteY102" fmla="*/ 231351 h 492136"/>
                  <a:gd name="connsiteX103" fmla="*/ 70255 w 492102"/>
                  <a:gd name="connsiteY103" fmla="*/ 187793 h 492136"/>
                  <a:gd name="connsiteX104" fmla="*/ 76555 w 492102"/>
                  <a:gd name="connsiteY104" fmla="*/ 185184 h 492136"/>
                  <a:gd name="connsiteX105" fmla="*/ 82855 w 492102"/>
                  <a:gd name="connsiteY105" fmla="*/ 187793 h 492136"/>
                  <a:gd name="connsiteX106" fmla="*/ 107577 w 492102"/>
                  <a:gd name="connsiteY106" fmla="*/ 212522 h 492136"/>
                  <a:gd name="connsiteX107" fmla="*/ 125814 w 492102"/>
                  <a:gd name="connsiteY107" fmla="*/ 204982 h 492136"/>
                  <a:gd name="connsiteX108" fmla="*/ 125814 w 492102"/>
                  <a:gd name="connsiteY108" fmla="*/ 169997 h 492136"/>
                  <a:gd name="connsiteX109" fmla="*/ 134722 w 492102"/>
                  <a:gd name="connsiteY109" fmla="*/ 161089 h 492136"/>
                  <a:gd name="connsiteX110" fmla="*/ 379032 w 492102"/>
                  <a:gd name="connsiteY110" fmla="*/ 70032 h 492136"/>
                  <a:gd name="connsiteX111" fmla="*/ 421520 w 492102"/>
                  <a:gd name="connsiteY111" fmla="*/ 113628 h 492136"/>
                  <a:gd name="connsiteX112" fmla="*/ 379032 w 492102"/>
                  <a:gd name="connsiteY112" fmla="*/ 156116 h 492136"/>
                  <a:gd name="connsiteX113" fmla="*/ 335986 w 492102"/>
                  <a:gd name="connsiteY113" fmla="*/ 113071 h 492136"/>
                  <a:gd name="connsiteX114" fmla="*/ 344894 w 492102"/>
                  <a:gd name="connsiteY114" fmla="*/ 104163 h 492136"/>
                  <a:gd name="connsiteX115" fmla="*/ 353803 w 492102"/>
                  <a:gd name="connsiteY115" fmla="*/ 113071 h 492136"/>
                  <a:gd name="connsiteX116" fmla="*/ 379025 w 492102"/>
                  <a:gd name="connsiteY116" fmla="*/ 138306 h 492136"/>
                  <a:gd name="connsiteX117" fmla="*/ 404260 w 492102"/>
                  <a:gd name="connsiteY117" fmla="*/ 113085 h 492136"/>
                  <a:gd name="connsiteX118" fmla="*/ 379039 w 492102"/>
                  <a:gd name="connsiteY118" fmla="*/ 87849 h 492136"/>
                  <a:gd name="connsiteX119" fmla="*/ 379032 w 492102"/>
                  <a:gd name="connsiteY119" fmla="*/ 87849 h 492136"/>
                  <a:gd name="connsiteX120" fmla="*/ 370124 w 492102"/>
                  <a:gd name="connsiteY120" fmla="*/ 78940 h 492136"/>
                  <a:gd name="connsiteX121" fmla="*/ 379032 w 492102"/>
                  <a:gd name="connsiteY121" fmla="*/ 70032 h 492136"/>
                  <a:gd name="connsiteX122" fmla="*/ 353383 w 492102"/>
                  <a:gd name="connsiteY122" fmla="*/ 20531 h 492136"/>
                  <a:gd name="connsiteX123" fmla="*/ 331953 w 492102"/>
                  <a:gd name="connsiteY123" fmla="*/ 29368 h 492136"/>
                  <a:gd name="connsiteX124" fmla="*/ 339122 w 492102"/>
                  <a:gd name="connsiteY124" fmla="*/ 46743 h 492136"/>
                  <a:gd name="connsiteX125" fmla="*/ 336271 w 492102"/>
                  <a:gd name="connsiteY125" fmla="*/ 57212 h 492136"/>
                  <a:gd name="connsiteX126" fmla="*/ 323265 w 492102"/>
                  <a:gd name="connsiteY126" fmla="*/ 70175 h 492136"/>
                  <a:gd name="connsiteX127" fmla="*/ 312775 w 492102"/>
                  <a:gd name="connsiteY127" fmla="*/ 72983 h 492136"/>
                  <a:gd name="connsiteX128" fmla="*/ 295429 w 492102"/>
                  <a:gd name="connsiteY128" fmla="*/ 65771 h 492136"/>
                  <a:gd name="connsiteX129" fmla="*/ 286527 w 492102"/>
                  <a:gd name="connsiteY129" fmla="*/ 87151 h 492136"/>
                  <a:gd name="connsiteX130" fmla="*/ 303874 w 492102"/>
                  <a:gd name="connsiteY130" fmla="*/ 94363 h 492136"/>
                  <a:gd name="connsiteX131" fmla="*/ 309290 w 492102"/>
                  <a:gd name="connsiteY131" fmla="*/ 103770 h 492136"/>
                  <a:gd name="connsiteX132" fmla="*/ 309290 w 492102"/>
                  <a:gd name="connsiteY132" fmla="*/ 122135 h 492136"/>
                  <a:gd name="connsiteX133" fmla="*/ 303852 w 492102"/>
                  <a:gd name="connsiteY133" fmla="*/ 131521 h 492136"/>
                  <a:gd name="connsiteX134" fmla="*/ 286492 w 492102"/>
                  <a:gd name="connsiteY134" fmla="*/ 138691 h 492136"/>
                  <a:gd name="connsiteX135" fmla="*/ 295329 w 492102"/>
                  <a:gd name="connsiteY135" fmla="*/ 160120 h 492136"/>
                  <a:gd name="connsiteX136" fmla="*/ 312697 w 492102"/>
                  <a:gd name="connsiteY136" fmla="*/ 152951 h 492136"/>
                  <a:gd name="connsiteX137" fmla="*/ 323173 w 492102"/>
                  <a:gd name="connsiteY137" fmla="*/ 155802 h 492136"/>
                  <a:gd name="connsiteX138" fmla="*/ 336122 w 492102"/>
                  <a:gd name="connsiteY138" fmla="*/ 168801 h 492136"/>
                  <a:gd name="connsiteX139" fmla="*/ 338930 w 492102"/>
                  <a:gd name="connsiteY139" fmla="*/ 179291 h 492136"/>
                  <a:gd name="connsiteX140" fmla="*/ 331718 w 492102"/>
                  <a:gd name="connsiteY140" fmla="*/ 196637 h 492136"/>
                  <a:gd name="connsiteX141" fmla="*/ 353097 w 492102"/>
                  <a:gd name="connsiteY141" fmla="*/ 205539 h 492136"/>
                  <a:gd name="connsiteX142" fmla="*/ 360310 w 492102"/>
                  <a:gd name="connsiteY142" fmla="*/ 188192 h 492136"/>
                  <a:gd name="connsiteX143" fmla="*/ 369717 w 492102"/>
                  <a:gd name="connsiteY143" fmla="*/ 182776 h 492136"/>
                  <a:gd name="connsiteX144" fmla="*/ 388082 w 492102"/>
                  <a:gd name="connsiteY144" fmla="*/ 182776 h 492136"/>
                  <a:gd name="connsiteX145" fmla="*/ 389287 w 492102"/>
                  <a:gd name="connsiteY145" fmla="*/ 182719 h 492136"/>
                  <a:gd name="connsiteX146" fmla="*/ 397511 w 492102"/>
                  <a:gd name="connsiteY146" fmla="*/ 188228 h 492136"/>
                  <a:gd name="connsiteX147" fmla="*/ 404680 w 492102"/>
                  <a:gd name="connsiteY147" fmla="*/ 205596 h 492136"/>
                  <a:gd name="connsiteX148" fmla="*/ 426110 w 492102"/>
                  <a:gd name="connsiteY148" fmla="*/ 196759 h 492136"/>
                  <a:gd name="connsiteX149" fmla="*/ 418941 w 492102"/>
                  <a:gd name="connsiteY149" fmla="*/ 179384 h 492136"/>
                  <a:gd name="connsiteX150" fmla="*/ 421791 w 492102"/>
                  <a:gd name="connsiteY150" fmla="*/ 168908 h 492136"/>
                  <a:gd name="connsiteX151" fmla="*/ 434790 w 492102"/>
                  <a:gd name="connsiteY151" fmla="*/ 155959 h 492136"/>
                  <a:gd name="connsiteX152" fmla="*/ 445281 w 492102"/>
                  <a:gd name="connsiteY152" fmla="*/ 153151 h 492136"/>
                  <a:gd name="connsiteX153" fmla="*/ 462627 w 492102"/>
                  <a:gd name="connsiteY153" fmla="*/ 160363 h 492136"/>
                  <a:gd name="connsiteX154" fmla="*/ 471528 w 492102"/>
                  <a:gd name="connsiteY154" fmla="*/ 138983 h 492136"/>
                  <a:gd name="connsiteX155" fmla="*/ 454182 w 492102"/>
                  <a:gd name="connsiteY155" fmla="*/ 131756 h 492136"/>
                  <a:gd name="connsiteX156" fmla="*/ 448766 w 492102"/>
                  <a:gd name="connsiteY156" fmla="*/ 122349 h 492136"/>
                  <a:gd name="connsiteX157" fmla="*/ 448766 w 492102"/>
                  <a:gd name="connsiteY157" fmla="*/ 103984 h 492136"/>
                  <a:gd name="connsiteX158" fmla="*/ 454203 w 492102"/>
                  <a:gd name="connsiteY158" fmla="*/ 94598 h 492136"/>
                  <a:gd name="connsiteX159" fmla="*/ 471571 w 492102"/>
                  <a:gd name="connsiteY159" fmla="*/ 87429 h 492136"/>
                  <a:gd name="connsiteX160" fmla="*/ 462734 w 492102"/>
                  <a:gd name="connsiteY160" fmla="*/ 65992 h 492136"/>
                  <a:gd name="connsiteX161" fmla="*/ 445366 w 492102"/>
                  <a:gd name="connsiteY161" fmla="*/ 73161 h 492136"/>
                  <a:gd name="connsiteX162" fmla="*/ 434897 w 492102"/>
                  <a:gd name="connsiteY162" fmla="*/ 70310 h 492136"/>
                  <a:gd name="connsiteX163" fmla="*/ 421934 w 492102"/>
                  <a:gd name="connsiteY163" fmla="*/ 57304 h 492136"/>
                  <a:gd name="connsiteX164" fmla="*/ 419126 w 492102"/>
                  <a:gd name="connsiteY164" fmla="*/ 46814 h 492136"/>
                  <a:gd name="connsiteX165" fmla="*/ 426338 w 492102"/>
                  <a:gd name="connsiteY165" fmla="*/ 29468 h 492136"/>
                  <a:gd name="connsiteX166" fmla="*/ 404958 w 492102"/>
                  <a:gd name="connsiteY166" fmla="*/ 20566 h 492136"/>
                  <a:gd name="connsiteX167" fmla="*/ 397710 w 492102"/>
                  <a:gd name="connsiteY167" fmla="*/ 37920 h 492136"/>
                  <a:gd name="connsiteX168" fmla="*/ 388303 w 492102"/>
                  <a:gd name="connsiteY168" fmla="*/ 43336 h 492136"/>
                  <a:gd name="connsiteX169" fmla="*/ 369938 w 492102"/>
                  <a:gd name="connsiteY169" fmla="*/ 43336 h 492136"/>
                  <a:gd name="connsiteX170" fmla="*/ 360552 w 492102"/>
                  <a:gd name="connsiteY170" fmla="*/ 37898 h 492136"/>
                  <a:gd name="connsiteX171" fmla="*/ 354822 w 492102"/>
                  <a:gd name="connsiteY171" fmla="*/ 676 h 492136"/>
                  <a:gd name="connsiteX172" fmla="*/ 366448 w 492102"/>
                  <a:gd name="connsiteY172" fmla="*/ 5503 h 492136"/>
                  <a:gd name="connsiteX173" fmla="*/ 366453 w 492102"/>
                  <a:gd name="connsiteY173" fmla="*/ 5515 h 492136"/>
                  <a:gd name="connsiteX174" fmla="*/ 374520 w 492102"/>
                  <a:gd name="connsiteY174" fmla="*/ 25049 h 492136"/>
                  <a:gd name="connsiteX175" fmla="*/ 383785 w 492102"/>
                  <a:gd name="connsiteY175" fmla="*/ 25049 h 492136"/>
                  <a:gd name="connsiteX176" fmla="*/ 391895 w 492102"/>
                  <a:gd name="connsiteY176" fmla="*/ 5543 h 492136"/>
                  <a:gd name="connsiteX177" fmla="*/ 403525 w 492102"/>
                  <a:gd name="connsiteY177" fmla="*/ 727 h 492136"/>
                  <a:gd name="connsiteX178" fmla="*/ 403540 w 492102"/>
                  <a:gd name="connsiteY178" fmla="*/ 733 h 492136"/>
                  <a:gd name="connsiteX179" fmla="*/ 441354 w 492102"/>
                  <a:gd name="connsiteY179" fmla="*/ 16469 h 492136"/>
                  <a:gd name="connsiteX180" fmla="*/ 446165 w 492102"/>
                  <a:gd name="connsiteY180" fmla="*/ 28112 h 492136"/>
                  <a:gd name="connsiteX181" fmla="*/ 446164 w 492102"/>
                  <a:gd name="connsiteY181" fmla="*/ 28114 h 492136"/>
                  <a:gd name="connsiteX182" fmla="*/ 438054 w 492102"/>
                  <a:gd name="connsiteY182" fmla="*/ 47626 h 492136"/>
                  <a:gd name="connsiteX183" fmla="*/ 444589 w 492102"/>
                  <a:gd name="connsiteY183" fmla="*/ 54190 h 492136"/>
                  <a:gd name="connsiteX184" fmla="*/ 464159 w 492102"/>
                  <a:gd name="connsiteY184" fmla="*/ 46130 h 492136"/>
                  <a:gd name="connsiteX185" fmla="*/ 475790 w 492102"/>
                  <a:gd name="connsiteY185" fmla="*/ 50969 h 492136"/>
                  <a:gd name="connsiteX186" fmla="*/ 491426 w 492102"/>
                  <a:gd name="connsiteY186" fmla="*/ 88861 h 492136"/>
                  <a:gd name="connsiteX187" fmla="*/ 486599 w 492102"/>
                  <a:gd name="connsiteY187" fmla="*/ 100487 h 492136"/>
                  <a:gd name="connsiteX188" fmla="*/ 486587 w 492102"/>
                  <a:gd name="connsiteY188" fmla="*/ 100492 h 492136"/>
                  <a:gd name="connsiteX189" fmla="*/ 467053 w 492102"/>
                  <a:gd name="connsiteY189" fmla="*/ 108559 h 492136"/>
                  <a:gd name="connsiteX190" fmla="*/ 467053 w 492102"/>
                  <a:gd name="connsiteY190" fmla="*/ 117824 h 492136"/>
                  <a:gd name="connsiteX191" fmla="*/ 486558 w 492102"/>
                  <a:gd name="connsiteY191" fmla="*/ 125934 h 492136"/>
                  <a:gd name="connsiteX192" fmla="*/ 491369 w 492102"/>
                  <a:gd name="connsiteY192" fmla="*/ 137577 h 492136"/>
                  <a:gd name="connsiteX193" fmla="*/ 491369 w 492102"/>
                  <a:gd name="connsiteY193" fmla="*/ 137579 h 492136"/>
                  <a:gd name="connsiteX194" fmla="*/ 475633 w 492102"/>
                  <a:gd name="connsiteY194" fmla="*/ 175429 h 492136"/>
                  <a:gd name="connsiteX195" fmla="*/ 464016 w 492102"/>
                  <a:gd name="connsiteY195" fmla="*/ 180251 h 492136"/>
                  <a:gd name="connsiteX196" fmla="*/ 463988 w 492102"/>
                  <a:gd name="connsiteY196" fmla="*/ 180239 h 492136"/>
                  <a:gd name="connsiteX197" fmla="*/ 444475 w 492102"/>
                  <a:gd name="connsiteY197" fmla="*/ 172129 h 492136"/>
                  <a:gd name="connsiteX198" fmla="*/ 437912 w 492102"/>
                  <a:gd name="connsiteY198" fmla="*/ 178657 h 492136"/>
                  <a:gd name="connsiteX199" fmla="*/ 445972 w 492102"/>
                  <a:gd name="connsiteY199" fmla="*/ 198198 h 492136"/>
                  <a:gd name="connsiteX200" fmla="*/ 441145 w 492102"/>
                  <a:gd name="connsiteY200" fmla="*/ 209824 h 492136"/>
                  <a:gd name="connsiteX201" fmla="*/ 441133 w 492102"/>
                  <a:gd name="connsiteY201" fmla="*/ 209829 h 492136"/>
                  <a:gd name="connsiteX202" fmla="*/ 403241 w 492102"/>
                  <a:gd name="connsiteY202" fmla="*/ 225465 h 492136"/>
                  <a:gd name="connsiteX203" fmla="*/ 399841 w 492102"/>
                  <a:gd name="connsiteY203" fmla="*/ 226142 h 492136"/>
                  <a:gd name="connsiteX204" fmla="*/ 391610 w 492102"/>
                  <a:gd name="connsiteY204" fmla="*/ 220633 h 492136"/>
                  <a:gd name="connsiteX205" fmla="*/ 383543 w 492102"/>
                  <a:gd name="connsiteY205" fmla="*/ 201120 h 492136"/>
                  <a:gd name="connsiteX206" fmla="*/ 374278 w 492102"/>
                  <a:gd name="connsiteY206" fmla="*/ 201120 h 492136"/>
                  <a:gd name="connsiteX207" fmla="*/ 366168 w 492102"/>
                  <a:gd name="connsiteY207" fmla="*/ 220633 h 492136"/>
                  <a:gd name="connsiteX208" fmla="*/ 354516 w 492102"/>
                  <a:gd name="connsiteY208" fmla="*/ 225443 h 492136"/>
                  <a:gd name="connsiteX209" fmla="*/ 316638 w 492102"/>
                  <a:gd name="connsiteY209" fmla="*/ 209672 h 492136"/>
                  <a:gd name="connsiteX210" fmla="*/ 311834 w 492102"/>
                  <a:gd name="connsiteY210" fmla="*/ 198027 h 492136"/>
                  <a:gd name="connsiteX211" fmla="*/ 319944 w 492102"/>
                  <a:gd name="connsiteY211" fmla="*/ 178522 h 492136"/>
                  <a:gd name="connsiteX212" fmla="*/ 313416 w 492102"/>
                  <a:gd name="connsiteY212" fmla="*/ 171958 h 492136"/>
                  <a:gd name="connsiteX213" fmla="*/ 293904 w 492102"/>
                  <a:gd name="connsiteY213" fmla="*/ 180011 h 492136"/>
                  <a:gd name="connsiteX214" fmla="*/ 282273 w 492102"/>
                  <a:gd name="connsiteY214" fmla="*/ 175172 h 492136"/>
                  <a:gd name="connsiteX215" fmla="*/ 266637 w 492102"/>
                  <a:gd name="connsiteY215" fmla="*/ 137280 h 492136"/>
                  <a:gd name="connsiteX216" fmla="*/ 271464 w 492102"/>
                  <a:gd name="connsiteY216" fmla="*/ 125654 h 492136"/>
                  <a:gd name="connsiteX217" fmla="*/ 271476 w 492102"/>
                  <a:gd name="connsiteY217" fmla="*/ 125649 h 492136"/>
                  <a:gd name="connsiteX218" fmla="*/ 290982 w 492102"/>
                  <a:gd name="connsiteY218" fmla="*/ 117589 h 492136"/>
                  <a:gd name="connsiteX219" fmla="*/ 290982 w 492102"/>
                  <a:gd name="connsiteY219" fmla="*/ 108324 h 492136"/>
                  <a:gd name="connsiteX220" fmla="*/ 271469 w 492102"/>
                  <a:gd name="connsiteY220" fmla="*/ 100214 h 492136"/>
                  <a:gd name="connsiteX221" fmla="*/ 266658 w 492102"/>
                  <a:gd name="connsiteY221" fmla="*/ 88562 h 492136"/>
                  <a:gd name="connsiteX222" fmla="*/ 282430 w 492102"/>
                  <a:gd name="connsiteY222" fmla="*/ 50712 h 492136"/>
                  <a:gd name="connsiteX223" fmla="*/ 294075 w 492102"/>
                  <a:gd name="connsiteY223" fmla="*/ 45909 h 492136"/>
                  <a:gd name="connsiteX224" fmla="*/ 313580 w 492102"/>
                  <a:gd name="connsiteY224" fmla="*/ 54019 h 492136"/>
                  <a:gd name="connsiteX225" fmla="*/ 320144 w 492102"/>
                  <a:gd name="connsiteY225" fmla="*/ 47484 h 492136"/>
                  <a:gd name="connsiteX226" fmla="*/ 312091 w 492102"/>
                  <a:gd name="connsiteY226" fmla="*/ 27943 h 492136"/>
                  <a:gd name="connsiteX227" fmla="*/ 316918 w 492102"/>
                  <a:gd name="connsiteY227" fmla="*/ 16317 h 492136"/>
                  <a:gd name="connsiteX228" fmla="*/ 316930 w 492102"/>
                  <a:gd name="connsiteY228" fmla="*/ 16312 h 492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Lst>
                <a:rect l="l" t="t" r="r" b="b"/>
                <a:pathLst>
                  <a:path w="492102" h="492136">
                    <a:moveTo>
                      <a:pt x="8908" y="286903"/>
                    </a:moveTo>
                    <a:lnTo>
                      <a:pt x="50528" y="286903"/>
                    </a:lnTo>
                    <a:cubicBezTo>
                      <a:pt x="55448" y="286903"/>
                      <a:pt x="59436" y="290891"/>
                      <a:pt x="59436" y="295811"/>
                    </a:cubicBezTo>
                    <a:cubicBezTo>
                      <a:pt x="59436" y="300731"/>
                      <a:pt x="55448" y="304720"/>
                      <a:pt x="50528" y="304720"/>
                    </a:cubicBezTo>
                    <a:lnTo>
                      <a:pt x="17817" y="304720"/>
                    </a:lnTo>
                    <a:lnTo>
                      <a:pt x="17817" y="348506"/>
                    </a:lnTo>
                    <a:lnTo>
                      <a:pt x="50528" y="348506"/>
                    </a:lnTo>
                    <a:cubicBezTo>
                      <a:pt x="54565" y="348505"/>
                      <a:pt x="58097" y="351219"/>
                      <a:pt x="59137" y="355119"/>
                    </a:cubicBezTo>
                    <a:cubicBezTo>
                      <a:pt x="61617" y="364427"/>
                      <a:pt x="65311" y="373367"/>
                      <a:pt x="70126" y="381709"/>
                    </a:cubicBezTo>
                    <a:cubicBezTo>
                      <a:pt x="72144" y="385205"/>
                      <a:pt x="71559" y="389620"/>
                      <a:pt x="68701" y="392470"/>
                    </a:cubicBezTo>
                    <a:lnTo>
                      <a:pt x="45582" y="415589"/>
                    </a:lnTo>
                    <a:lnTo>
                      <a:pt x="76547" y="446547"/>
                    </a:lnTo>
                    <a:lnTo>
                      <a:pt x="99666" y="423435"/>
                    </a:lnTo>
                    <a:cubicBezTo>
                      <a:pt x="102514" y="420578"/>
                      <a:pt x="106927" y="419993"/>
                      <a:pt x="110420" y="422010"/>
                    </a:cubicBezTo>
                    <a:cubicBezTo>
                      <a:pt x="118775" y="426826"/>
                      <a:pt x="127727" y="430523"/>
                      <a:pt x="137045" y="433006"/>
                    </a:cubicBezTo>
                    <a:cubicBezTo>
                      <a:pt x="140942" y="434046"/>
                      <a:pt x="143653" y="437576"/>
                      <a:pt x="143652" y="441608"/>
                    </a:cubicBezTo>
                    <a:lnTo>
                      <a:pt x="143652" y="474320"/>
                    </a:lnTo>
                    <a:lnTo>
                      <a:pt x="187438" y="474320"/>
                    </a:lnTo>
                    <a:lnTo>
                      <a:pt x="187438" y="441608"/>
                    </a:lnTo>
                    <a:cubicBezTo>
                      <a:pt x="187437" y="437576"/>
                      <a:pt x="190148" y="434046"/>
                      <a:pt x="194045" y="433006"/>
                    </a:cubicBezTo>
                    <a:cubicBezTo>
                      <a:pt x="203342" y="430530"/>
                      <a:pt x="212275" y="426845"/>
                      <a:pt x="220614" y="422046"/>
                    </a:cubicBezTo>
                    <a:cubicBezTo>
                      <a:pt x="224107" y="420027"/>
                      <a:pt x="228521" y="420612"/>
                      <a:pt x="231368" y="423471"/>
                    </a:cubicBezTo>
                    <a:lnTo>
                      <a:pt x="254487" y="446583"/>
                    </a:lnTo>
                    <a:lnTo>
                      <a:pt x="291737" y="409325"/>
                    </a:lnTo>
                    <a:cubicBezTo>
                      <a:pt x="295217" y="405845"/>
                      <a:pt x="300858" y="405845"/>
                      <a:pt x="304337" y="409325"/>
                    </a:cubicBezTo>
                    <a:cubicBezTo>
                      <a:pt x="307817" y="412804"/>
                      <a:pt x="307817" y="418445"/>
                      <a:pt x="304337" y="421924"/>
                    </a:cubicBezTo>
                    <a:lnTo>
                      <a:pt x="260786" y="465475"/>
                    </a:lnTo>
                    <a:cubicBezTo>
                      <a:pt x="257308" y="468955"/>
                      <a:pt x="251668" y="468956"/>
                      <a:pt x="248188" y="465477"/>
                    </a:cubicBezTo>
                    <a:cubicBezTo>
                      <a:pt x="248188" y="465477"/>
                      <a:pt x="248187" y="465476"/>
                      <a:pt x="248187" y="465475"/>
                    </a:cubicBezTo>
                    <a:lnTo>
                      <a:pt x="223471" y="440717"/>
                    </a:lnTo>
                    <a:cubicBezTo>
                      <a:pt x="217597" y="443699"/>
                      <a:pt x="211499" y="446220"/>
                      <a:pt x="205234" y="448257"/>
                    </a:cubicBezTo>
                    <a:lnTo>
                      <a:pt x="205234" y="483228"/>
                    </a:lnTo>
                    <a:cubicBezTo>
                      <a:pt x="205234" y="488148"/>
                      <a:pt x="201246" y="492136"/>
                      <a:pt x="196326" y="492136"/>
                    </a:cubicBezTo>
                    <a:lnTo>
                      <a:pt x="134722" y="492136"/>
                    </a:lnTo>
                    <a:cubicBezTo>
                      <a:pt x="129802" y="492136"/>
                      <a:pt x="125814" y="488148"/>
                      <a:pt x="125814" y="483228"/>
                    </a:cubicBezTo>
                    <a:lnTo>
                      <a:pt x="125814" y="448257"/>
                    </a:lnTo>
                    <a:cubicBezTo>
                      <a:pt x="119549" y="446220"/>
                      <a:pt x="113451" y="443699"/>
                      <a:pt x="107577" y="440717"/>
                    </a:cubicBezTo>
                    <a:lnTo>
                      <a:pt x="82883" y="465433"/>
                    </a:lnTo>
                    <a:cubicBezTo>
                      <a:pt x="79404" y="468912"/>
                      <a:pt x="73764" y="468913"/>
                      <a:pt x="70285" y="465434"/>
                    </a:cubicBezTo>
                    <a:cubicBezTo>
                      <a:pt x="70284" y="465434"/>
                      <a:pt x="70284" y="465433"/>
                      <a:pt x="70283" y="465433"/>
                    </a:cubicBezTo>
                    <a:lnTo>
                      <a:pt x="26725" y="421882"/>
                    </a:lnTo>
                    <a:cubicBezTo>
                      <a:pt x="23246" y="418403"/>
                      <a:pt x="23245" y="412763"/>
                      <a:pt x="26723" y="409283"/>
                    </a:cubicBezTo>
                    <a:cubicBezTo>
                      <a:pt x="26724" y="409283"/>
                      <a:pt x="26724" y="409282"/>
                      <a:pt x="26725" y="409282"/>
                    </a:cubicBezTo>
                    <a:lnTo>
                      <a:pt x="51440" y="384559"/>
                    </a:lnTo>
                    <a:cubicBezTo>
                      <a:pt x="48458" y="378685"/>
                      <a:pt x="45937" y="372588"/>
                      <a:pt x="43900" y="366322"/>
                    </a:cubicBezTo>
                    <a:lnTo>
                      <a:pt x="8908" y="366322"/>
                    </a:lnTo>
                    <a:cubicBezTo>
                      <a:pt x="3988" y="366322"/>
                      <a:pt x="0" y="362334"/>
                      <a:pt x="0" y="357414"/>
                    </a:cubicBezTo>
                    <a:lnTo>
                      <a:pt x="0" y="295811"/>
                    </a:lnTo>
                    <a:cubicBezTo>
                      <a:pt x="0" y="290891"/>
                      <a:pt x="3988" y="286903"/>
                      <a:pt x="8908" y="286903"/>
                    </a:cubicBezTo>
                    <a:close/>
                    <a:moveTo>
                      <a:pt x="165552" y="265260"/>
                    </a:moveTo>
                    <a:cubicBezTo>
                      <a:pt x="131668" y="265263"/>
                      <a:pt x="104202" y="292735"/>
                      <a:pt x="104206" y="326620"/>
                    </a:cubicBezTo>
                    <a:cubicBezTo>
                      <a:pt x="104210" y="360504"/>
                      <a:pt x="131682" y="387970"/>
                      <a:pt x="165567" y="387966"/>
                    </a:cubicBezTo>
                    <a:cubicBezTo>
                      <a:pt x="199448" y="387962"/>
                      <a:pt x="226913" y="360495"/>
                      <a:pt x="226913" y="326613"/>
                    </a:cubicBezTo>
                    <a:cubicBezTo>
                      <a:pt x="226873" y="292742"/>
                      <a:pt x="199423" y="265295"/>
                      <a:pt x="165552" y="265260"/>
                    </a:cubicBezTo>
                    <a:close/>
                    <a:moveTo>
                      <a:pt x="165510" y="247450"/>
                    </a:moveTo>
                    <a:cubicBezTo>
                      <a:pt x="209234" y="247438"/>
                      <a:pt x="244689" y="282874"/>
                      <a:pt x="244701" y="326599"/>
                    </a:cubicBezTo>
                    <a:cubicBezTo>
                      <a:pt x="244701" y="326606"/>
                      <a:pt x="244701" y="326613"/>
                      <a:pt x="244701" y="326620"/>
                    </a:cubicBezTo>
                    <a:cubicBezTo>
                      <a:pt x="244650" y="370315"/>
                      <a:pt x="209247" y="405727"/>
                      <a:pt x="165552" y="405790"/>
                    </a:cubicBezTo>
                    <a:cubicBezTo>
                      <a:pt x="121828" y="405802"/>
                      <a:pt x="86373" y="370366"/>
                      <a:pt x="86361" y="326641"/>
                    </a:cubicBezTo>
                    <a:cubicBezTo>
                      <a:pt x="86349" y="282917"/>
                      <a:pt x="121785" y="247462"/>
                      <a:pt x="165510" y="247450"/>
                    </a:cubicBezTo>
                    <a:close/>
                    <a:moveTo>
                      <a:pt x="134722" y="161089"/>
                    </a:moveTo>
                    <a:lnTo>
                      <a:pt x="196325" y="161089"/>
                    </a:lnTo>
                    <a:cubicBezTo>
                      <a:pt x="201245" y="161089"/>
                      <a:pt x="205233" y="165077"/>
                      <a:pt x="205233" y="169997"/>
                    </a:cubicBezTo>
                    <a:lnTo>
                      <a:pt x="205233" y="204968"/>
                    </a:lnTo>
                    <a:cubicBezTo>
                      <a:pt x="211500" y="207012"/>
                      <a:pt x="217600" y="209538"/>
                      <a:pt x="223479" y="212522"/>
                    </a:cubicBezTo>
                    <a:lnTo>
                      <a:pt x="248222" y="187793"/>
                    </a:lnTo>
                    <a:cubicBezTo>
                      <a:pt x="249893" y="186122"/>
                      <a:pt x="252159" y="185184"/>
                      <a:pt x="254522" y="185184"/>
                    </a:cubicBezTo>
                    <a:cubicBezTo>
                      <a:pt x="256885" y="185183"/>
                      <a:pt x="259152" y="186121"/>
                      <a:pt x="260822" y="187793"/>
                    </a:cubicBezTo>
                    <a:lnTo>
                      <a:pt x="304373" y="231351"/>
                    </a:lnTo>
                    <a:cubicBezTo>
                      <a:pt x="307853" y="234829"/>
                      <a:pt x="307853" y="240470"/>
                      <a:pt x="304375" y="243949"/>
                    </a:cubicBezTo>
                    <a:cubicBezTo>
                      <a:pt x="304374" y="243949"/>
                      <a:pt x="304374" y="243950"/>
                      <a:pt x="304373" y="243951"/>
                    </a:cubicBezTo>
                    <a:lnTo>
                      <a:pt x="279658" y="268673"/>
                    </a:lnTo>
                    <a:cubicBezTo>
                      <a:pt x="282639" y="274548"/>
                      <a:pt x="285160" y="280645"/>
                      <a:pt x="287198" y="286910"/>
                    </a:cubicBezTo>
                    <a:lnTo>
                      <a:pt x="322168" y="286910"/>
                    </a:lnTo>
                    <a:cubicBezTo>
                      <a:pt x="327088" y="286910"/>
                      <a:pt x="331077" y="290898"/>
                      <a:pt x="331077" y="295818"/>
                    </a:cubicBezTo>
                    <a:lnTo>
                      <a:pt x="331077" y="357421"/>
                    </a:lnTo>
                    <a:cubicBezTo>
                      <a:pt x="331073" y="362341"/>
                      <a:pt x="327081" y="366326"/>
                      <a:pt x="322161" y="366322"/>
                    </a:cubicBezTo>
                    <a:cubicBezTo>
                      <a:pt x="322154" y="366322"/>
                      <a:pt x="322147" y="366322"/>
                      <a:pt x="322140" y="366322"/>
                    </a:cubicBezTo>
                    <a:lnTo>
                      <a:pt x="280520" y="366322"/>
                    </a:lnTo>
                    <a:cubicBezTo>
                      <a:pt x="275600" y="366322"/>
                      <a:pt x="271612" y="362334"/>
                      <a:pt x="271612" y="357414"/>
                    </a:cubicBezTo>
                    <a:cubicBezTo>
                      <a:pt x="271612" y="352494"/>
                      <a:pt x="275600" y="348506"/>
                      <a:pt x="280520" y="348506"/>
                    </a:cubicBezTo>
                    <a:lnTo>
                      <a:pt x="313232" y="348506"/>
                    </a:lnTo>
                    <a:lnTo>
                      <a:pt x="313232" y="304719"/>
                    </a:lnTo>
                    <a:lnTo>
                      <a:pt x="280520" y="304719"/>
                    </a:lnTo>
                    <a:cubicBezTo>
                      <a:pt x="276487" y="304720"/>
                      <a:pt x="272958" y="302010"/>
                      <a:pt x="271918" y="298113"/>
                    </a:cubicBezTo>
                    <a:cubicBezTo>
                      <a:pt x="269433" y="288809"/>
                      <a:pt x="265736" y="279871"/>
                      <a:pt x="260922" y="271531"/>
                    </a:cubicBezTo>
                    <a:cubicBezTo>
                      <a:pt x="258904" y="268035"/>
                      <a:pt x="259489" y="263619"/>
                      <a:pt x="262347" y="260769"/>
                    </a:cubicBezTo>
                    <a:lnTo>
                      <a:pt x="285459" y="237651"/>
                    </a:lnTo>
                    <a:lnTo>
                      <a:pt x="254494" y="206685"/>
                    </a:lnTo>
                    <a:lnTo>
                      <a:pt x="231375" y="229804"/>
                    </a:lnTo>
                    <a:cubicBezTo>
                      <a:pt x="228530" y="232672"/>
                      <a:pt x="224107" y="233257"/>
                      <a:pt x="220614" y="231229"/>
                    </a:cubicBezTo>
                    <a:cubicBezTo>
                      <a:pt x="212276" y="226409"/>
                      <a:pt x="203337" y="222713"/>
                      <a:pt x="194030" y="220240"/>
                    </a:cubicBezTo>
                    <a:cubicBezTo>
                      <a:pt x="190133" y="219198"/>
                      <a:pt x="187422" y="215666"/>
                      <a:pt x="187424" y="211631"/>
                    </a:cubicBezTo>
                    <a:lnTo>
                      <a:pt x="187424" y="178906"/>
                    </a:lnTo>
                    <a:lnTo>
                      <a:pt x="143631" y="178906"/>
                    </a:lnTo>
                    <a:lnTo>
                      <a:pt x="143631" y="211624"/>
                    </a:lnTo>
                    <a:cubicBezTo>
                      <a:pt x="143632" y="215659"/>
                      <a:pt x="140922" y="219191"/>
                      <a:pt x="137024" y="220233"/>
                    </a:cubicBezTo>
                    <a:cubicBezTo>
                      <a:pt x="127717" y="222706"/>
                      <a:pt x="118778" y="226401"/>
                      <a:pt x="110442" y="231222"/>
                    </a:cubicBezTo>
                    <a:cubicBezTo>
                      <a:pt x="106948" y="233248"/>
                      <a:pt x="102527" y="232662"/>
                      <a:pt x="99681" y="229797"/>
                    </a:cubicBezTo>
                    <a:lnTo>
                      <a:pt x="76562" y="206678"/>
                    </a:lnTo>
                    <a:lnTo>
                      <a:pt x="39296" y="243951"/>
                    </a:lnTo>
                    <a:cubicBezTo>
                      <a:pt x="35817" y="247430"/>
                      <a:pt x="30176" y="247430"/>
                      <a:pt x="26697" y="243951"/>
                    </a:cubicBezTo>
                    <a:cubicBezTo>
                      <a:pt x="23217" y="240471"/>
                      <a:pt x="23217" y="234830"/>
                      <a:pt x="26697" y="231351"/>
                    </a:cubicBezTo>
                    <a:lnTo>
                      <a:pt x="70255" y="187793"/>
                    </a:lnTo>
                    <a:cubicBezTo>
                      <a:pt x="71926" y="186122"/>
                      <a:pt x="74192" y="185184"/>
                      <a:pt x="76555" y="185184"/>
                    </a:cubicBezTo>
                    <a:cubicBezTo>
                      <a:pt x="78917" y="185184"/>
                      <a:pt x="81184" y="186122"/>
                      <a:pt x="82855" y="187793"/>
                    </a:cubicBezTo>
                    <a:lnTo>
                      <a:pt x="107577" y="212522"/>
                    </a:lnTo>
                    <a:cubicBezTo>
                      <a:pt x="113453" y="209542"/>
                      <a:pt x="119550" y="207022"/>
                      <a:pt x="125814" y="204982"/>
                    </a:cubicBezTo>
                    <a:lnTo>
                      <a:pt x="125814" y="169997"/>
                    </a:lnTo>
                    <a:cubicBezTo>
                      <a:pt x="125814" y="165077"/>
                      <a:pt x="129802" y="161089"/>
                      <a:pt x="134722" y="161089"/>
                    </a:cubicBezTo>
                    <a:close/>
                    <a:moveTo>
                      <a:pt x="379032" y="70032"/>
                    </a:moveTo>
                    <a:cubicBezTo>
                      <a:pt x="402803" y="70338"/>
                      <a:pt x="421825" y="89856"/>
                      <a:pt x="421520" y="113628"/>
                    </a:cubicBezTo>
                    <a:cubicBezTo>
                      <a:pt x="421219" y="136968"/>
                      <a:pt x="402372" y="155815"/>
                      <a:pt x="379032" y="156116"/>
                    </a:cubicBezTo>
                    <a:cubicBezTo>
                      <a:pt x="355269" y="156088"/>
                      <a:pt x="336014" y="136833"/>
                      <a:pt x="335986" y="113071"/>
                    </a:cubicBezTo>
                    <a:cubicBezTo>
                      <a:pt x="335986" y="108151"/>
                      <a:pt x="339974" y="104163"/>
                      <a:pt x="344894" y="104163"/>
                    </a:cubicBezTo>
                    <a:cubicBezTo>
                      <a:pt x="349814" y="104163"/>
                      <a:pt x="353803" y="108151"/>
                      <a:pt x="353803" y="113071"/>
                    </a:cubicBezTo>
                    <a:cubicBezTo>
                      <a:pt x="353799" y="127004"/>
                      <a:pt x="365091" y="138302"/>
                      <a:pt x="379025" y="138306"/>
                    </a:cubicBezTo>
                    <a:cubicBezTo>
                      <a:pt x="392958" y="138310"/>
                      <a:pt x="404256" y="127018"/>
                      <a:pt x="404260" y="113085"/>
                    </a:cubicBezTo>
                    <a:cubicBezTo>
                      <a:pt x="404264" y="99151"/>
                      <a:pt x="392972" y="87853"/>
                      <a:pt x="379039" y="87849"/>
                    </a:cubicBezTo>
                    <a:cubicBezTo>
                      <a:pt x="379037" y="87849"/>
                      <a:pt x="379034" y="87849"/>
                      <a:pt x="379032" y="87849"/>
                    </a:cubicBezTo>
                    <a:cubicBezTo>
                      <a:pt x="374112" y="87849"/>
                      <a:pt x="370124" y="83860"/>
                      <a:pt x="370124" y="78940"/>
                    </a:cubicBezTo>
                    <a:cubicBezTo>
                      <a:pt x="370124" y="74020"/>
                      <a:pt x="374112" y="70032"/>
                      <a:pt x="379032" y="70032"/>
                    </a:cubicBezTo>
                    <a:close/>
                    <a:moveTo>
                      <a:pt x="353383" y="20531"/>
                    </a:moveTo>
                    <a:lnTo>
                      <a:pt x="331953" y="29368"/>
                    </a:lnTo>
                    <a:lnTo>
                      <a:pt x="339122" y="46743"/>
                    </a:lnTo>
                    <a:cubicBezTo>
                      <a:pt x="340654" y="50475"/>
                      <a:pt x="339485" y="54771"/>
                      <a:pt x="336271" y="57212"/>
                    </a:cubicBezTo>
                    <a:cubicBezTo>
                      <a:pt x="331385" y="60943"/>
                      <a:pt x="327012" y="65301"/>
                      <a:pt x="323265" y="70175"/>
                    </a:cubicBezTo>
                    <a:cubicBezTo>
                      <a:pt x="320805" y="73374"/>
                      <a:pt x="316504" y="74525"/>
                      <a:pt x="312775" y="72983"/>
                    </a:cubicBezTo>
                    <a:lnTo>
                      <a:pt x="295429" y="65771"/>
                    </a:lnTo>
                    <a:lnTo>
                      <a:pt x="286527" y="87151"/>
                    </a:lnTo>
                    <a:lnTo>
                      <a:pt x="303874" y="94363"/>
                    </a:lnTo>
                    <a:cubicBezTo>
                      <a:pt x="307602" y="95910"/>
                      <a:pt x="309824" y="99769"/>
                      <a:pt x="309290" y="103770"/>
                    </a:cubicBezTo>
                    <a:cubicBezTo>
                      <a:pt x="308483" y="109865"/>
                      <a:pt x="308483" y="116040"/>
                      <a:pt x="309290" y="122135"/>
                    </a:cubicBezTo>
                    <a:cubicBezTo>
                      <a:pt x="309811" y="126134"/>
                      <a:pt x="307580" y="129984"/>
                      <a:pt x="303852" y="131521"/>
                    </a:cubicBezTo>
                    <a:lnTo>
                      <a:pt x="286492" y="138691"/>
                    </a:lnTo>
                    <a:lnTo>
                      <a:pt x="295329" y="160120"/>
                    </a:lnTo>
                    <a:lnTo>
                      <a:pt x="312697" y="152951"/>
                    </a:lnTo>
                    <a:cubicBezTo>
                      <a:pt x="316430" y="151407"/>
                      <a:pt x="320736" y="152579"/>
                      <a:pt x="323173" y="155802"/>
                    </a:cubicBezTo>
                    <a:cubicBezTo>
                      <a:pt x="326897" y="160687"/>
                      <a:pt x="331251" y="165058"/>
                      <a:pt x="336122" y="168801"/>
                    </a:cubicBezTo>
                    <a:cubicBezTo>
                      <a:pt x="339325" y="171258"/>
                      <a:pt x="340477" y="175562"/>
                      <a:pt x="338930" y="179291"/>
                    </a:cubicBezTo>
                    <a:lnTo>
                      <a:pt x="331718" y="196637"/>
                    </a:lnTo>
                    <a:lnTo>
                      <a:pt x="353097" y="205539"/>
                    </a:lnTo>
                    <a:lnTo>
                      <a:pt x="360310" y="188192"/>
                    </a:lnTo>
                    <a:cubicBezTo>
                      <a:pt x="361887" y="184492"/>
                      <a:pt x="365724" y="182282"/>
                      <a:pt x="369717" y="182776"/>
                    </a:cubicBezTo>
                    <a:cubicBezTo>
                      <a:pt x="375812" y="183583"/>
                      <a:pt x="381987" y="183583"/>
                      <a:pt x="388082" y="182776"/>
                    </a:cubicBezTo>
                    <a:cubicBezTo>
                      <a:pt x="388482" y="182731"/>
                      <a:pt x="388884" y="182712"/>
                      <a:pt x="389287" y="182719"/>
                    </a:cubicBezTo>
                    <a:cubicBezTo>
                      <a:pt x="392890" y="182721"/>
                      <a:pt x="396137" y="184896"/>
                      <a:pt x="397511" y="188228"/>
                    </a:cubicBezTo>
                    <a:lnTo>
                      <a:pt x="404680" y="205596"/>
                    </a:lnTo>
                    <a:lnTo>
                      <a:pt x="426110" y="196759"/>
                    </a:lnTo>
                    <a:lnTo>
                      <a:pt x="418941" y="179384"/>
                    </a:lnTo>
                    <a:cubicBezTo>
                      <a:pt x="417405" y="175649"/>
                      <a:pt x="418575" y="171349"/>
                      <a:pt x="421791" y="168908"/>
                    </a:cubicBezTo>
                    <a:cubicBezTo>
                      <a:pt x="426676" y="165183"/>
                      <a:pt x="431047" y="160829"/>
                      <a:pt x="434790" y="155959"/>
                    </a:cubicBezTo>
                    <a:cubicBezTo>
                      <a:pt x="437254" y="152764"/>
                      <a:pt x="441551" y="151614"/>
                      <a:pt x="445281" y="153151"/>
                    </a:cubicBezTo>
                    <a:lnTo>
                      <a:pt x="462627" y="160363"/>
                    </a:lnTo>
                    <a:lnTo>
                      <a:pt x="471528" y="138983"/>
                    </a:lnTo>
                    <a:lnTo>
                      <a:pt x="454182" y="131756"/>
                    </a:lnTo>
                    <a:cubicBezTo>
                      <a:pt x="450454" y="130210"/>
                      <a:pt x="448231" y="126350"/>
                      <a:pt x="448766" y="122349"/>
                    </a:cubicBezTo>
                    <a:cubicBezTo>
                      <a:pt x="449573" y="116254"/>
                      <a:pt x="449573" y="110079"/>
                      <a:pt x="448766" y="103984"/>
                    </a:cubicBezTo>
                    <a:cubicBezTo>
                      <a:pt x="448242" y="99985"/>
                      <a:pt x="450474" y="96133"/>
                      <a:pt x="454203" y="94598"/>
                    </a:cubicBezTo>
                    <a:lnTo>
                      <a:pt x="471571" y="87429"/>
                    </a:lnTo>
                    <a:lnTo>
                      <a:pt x="462734" y="65992"/>
                    </a:lnTo>
                    <a:lnTo>
                      <a:pt x="445366" y="73161"/>
                    </a:lnTo>
                    <a:cubicBezTo>
                      <a:pt x="441634" y="74696"/>
                      <a:pt x="437336" y="73526"/>
                      <a:pt x="434897" y="70310"/>
                    </a:cubicBezTo>
                    <a:cubicBezTo>
                      <a:pt x="431166" y="65424"/>
                      <a:pt x="426807" y="61051"/>
                      <a:pt x="421934" y="57304"/>
                    </a:cubicBezTo>
                    <a:cubicBezTo>
                      <a:pt x="418728" y="54848"/>
                      <a:pt x="417576" y="50543"/>
                      <a:pt x="419126" y="46814"/>
                    </a:cubicBezTo>
                    <a:lnTo>
                      <a:pt x="426338" y="29468"/>
                    </a:lnTo>
                    <a:lnTo>
                      <a:pt x="404958" y="20566"/>
                    </a:lnTo>
                    <a:lnTo>
                      <a:pt x="397710" y="37920"/>
                    </a:lnTo>
                    <a:cubicBezTo>
                      <a:pt x="396138" y="41626"/>
                      <a:pt x="392297" y="43837"/>
                      <a:pt x="388303" y="43336"/>
                    </a:cubicBezTo>
                    <a:cubicBezTo>
                      <a:pt x="382208" y="42529"/>
                      <a:pt x="376033" y="42529"/>
                      <a:pt x="369938" y="43336"/>
                    </a:cubicBezTo>
                    <a:cubicBezTo>
                      <a:pt x="365943" y="43836"/>
                      <a:pt x="362105" y="41613"/>
                      <a:pt x="360552" y="37898"/>
                    </a:cubicBezTo>
                    <a:close/>
                    <a:moveTo>
                      <a:pt x="354822" y="676"/>
                    </a:moveTo>
                    <a:cubicBezTo>
                      <a:pt x="359366" y="-1201"/>
                      <a:pt x="364571" y="960"/>
                      <a:pt x="366448" y="5503"/>
                    </a:cubicBezTo>
                    <a:cubicBezTo>
                      <a:pt x="366450" y="5507"/>
                      <a:pt x="366451" y="5511"/>
                      <a:pt x="366453" y="5515"/>
                    </a:cubicBezTo>
                    <a:lnTo>
                      <a:pt x="374520" y="25049"/>
                    </a:lnTo>
                    <a:cubicBezTo>
                      <a:pt x="377606" y="24889"/>
                      <a:pt x="380699" y="24889"/>
                      <a:pt x="383785" y="25049"/>
                    </a:cubicBezTo>
                    <a:lnTo>
                      <a:pt x="391895" y="5543"/>
                    </a:lnTo>
                    <a:cubicBezTo>
                      <a:pt x="393776" y="1002"/>
                      <a:pt x="398984" y="-1155"/>
                      <a:pt x="403525" y="727"/>
                    </a:cubicBezTo>
                    <a:cubicBezTo>
                      <a:pt x="403530" y="729"/>
                      <a:pt x="403535" y="731"/>
                      <a:pt x="403540" y="733"/>
                    </a:cubicBezTo>
                    <a:lnTo>
                      <a:pt x="441354" y="16469"/>
                    </a:lnTo>
                    <a:cubicBezTo>
                      <a:pt x="445898" y="18355"/>
                      <a:pt x="448052" y="23568"/>
                      <a:pt x="446165" y="28112"/>
                    </a:cubicBezTo>
                    <a:cubicBezTo>
                      <a:pt x="446165" y="28113"/>
                      <a:pt x="446165" y="28113"/>
                      <a:pt x="446164" y="28114"/>
                    </a:cubicBezTo>
                    <a:lnTo>
                      <a:pt x="438054" y="47626"/>
                    </a:lnTo>
                    <a:cubicBezTo>
                      <a:pt x="440345" y="49700"/>
                      <a:pt x="442526" y="51891"/>
                      <a:pt x="444589" y="54190"/>
                    </a:cubicBezTo>
                    <a:lnTo>
                      <a:pt x="464159" y="46130"/>
                    </a:lnTo>
                    <a:cubicBezTo>
                      <a:pt x="468707" y="44259"/>
                      <a:pt x="473911" y="46424"/>
                      <a:pt x="475790" y="50969"/>
                    </a:cubicBezTo>
                    <a:lnTo>
                      <a:pt x="491426" y="88861"/>
                    </a:lnTo>
                    <a:cubicBezTo>
                      <a:pt x="493303" y="93405"/>
                      <a:pt x="491142" y="98610"/>
                      <a:pt x="486599" y="100487"/>
                    </a:cubicBezTo>
                    <a:cubicBezTo>
                      <a:pt x="486595" y="100489"/>
                      <a:pt x="486591" y="100490"/>
                      <a:pt x="486587" y="100492"/>
                    </a:cubicBezTo>
                    <a:lnTo>
                      <a:pt x="467053" y="108559"/>
                    </a:lnTo>
                    <a:cubicBezTo>
                      <a:pt x="467216" y="111645"/>
                      <a:pt x="467216" y="114738"/>
                      <a:pt x="467053" y="117824"/>
                    </a:cubicBezTo>
                    <a:lnTo>
                      <a:pt x="486558" y="125934"/>
                    </a:lnTo>
                    <a:cubicBezTo>
                      <a:pt x="491102" y="127821"/>
                      <a:pt x="493256" y="133034"/>
                      <a:pt x="491369" y="137577"/>
                    </a:cubicBezTo>
                    <a:cubicBezTo>
                      <a:pt x="491369" y="137578"/>
                      <a:pt x="491369" y="137578"/>
                      <a:pt x="491369" y="137579"/>
                    </a:cubicBezTo>
                    <a:lnTo>
                      <a:pt x="475633" y="175429"/>
                    </a:lnTo>
                    <a:cubicBezTo>
                      <a:pt x="473757" y="179968"/>
                      <a:pt x="468556" y="182127"/>
                      <a:pt x="464016" y="180251"/>
                    </a:cubicBezTo>
                    <a:cubicBezTo>
                      <a:pt x="464007" y="180247"/>
                      <a:pt x="463997" y="180243"/>
                      <a:pt x="463988" y="180239"/>
                    </a:cubicBezTo>
                    <a:lnTo>
                      <a:pt x="444475" y="172129"/>
                    </a:lnTo>
                    <a:cubicBezTo>
                      <a:pt x="442402" y="174417"/>
                      <a:pt x="440211" y="176596"/>
                      <a:pt x="437912" y="178657"/>
                    </a:cubicBezTo>
                    <a:lnTo>
                      <a:pt x="445972" y="198198"/>
                    </a:lnTo>
                    <a:cubicBezTo>
                      <a:pt x="447849" y="202742"/>
                      <a:pt x="445688" y="207947"/>
                      <a:pt x="441145" y="209824"/>
                    </a:cubicBezTo>
                    <a:cubicBezTo>
                      <a:pt x="441141" y="209826"/>
                      <a:pt x="441137" y="209827"/>
                      <a:pt x="441133" y="209829"/>
                    </a:cubicBezTo>
                    <a:lnTo>
                      <a:pt x="403241" y="225465"/>
                    </a:lnTo>
                    <a:cubicBezTo>
                      <a:pt x="402163" y="225913"/>
                      <a:pt x="401008" y="226143"/>
                      <a:pt x="399841" y="226142"/>
                    </a:cubicBezTo>
                    <a:cubicBezTo>
                      <a:pt x="396235" y="226141"/>
                      <a:pt x="392986" y="223966"/>
                      <a:pt x="391610" y="220633"/>
                    </a:cubicBezTo>
                    <a:lnTo>
                      <a:pt x="383543" y="201120"/>
                    </a:lnTo>
                    <a:cubicBezTo>
                      <a:pt x="380456" y="201281"/>
                      <a:pt x="377364" y="201281"/>
                      <a:pt x="374278" y="201120"/>
                    </a:cubicBezTo>
                    <a:lnTo>
                      <a:pt x="366168" y="220633"/>
                    </a:lnTo>
                    <a:cubicBezTo>
                      <a:pt x="364278" y="225178"/>
                      <a:pt x="359062" y="227332"/>
                      <a:pt x="354516" y="225443"/>
                    </a:cubicBezTo>
                    <a:lnTo>
                      <a:pt x="316638" y="209672"/>
                    </a:lnTo>
                    <a:cubicBezTo>
                      <a:pt x="312099" y="207779"/>
                      <a:pt x="309950" y="202569"/>
                      <a:pt x="311834" y="198027"/>
                    </a:cubicBezTo>
                    <a:lnTo>
                      <a:pt x="319944" y="178522"/>
                    </a:lnTo>
                    <a:cubicBezTo>
                      <a:pt x="317656" y="176448"/>
                      <a:pt x="315477" y="174257"/>
                      <a:pt x="313416" y="171958"/>
                    </a:cubicBezTo>
                    <a:lnTo>
                      <a:pt x="293904" y="180011"/>
                    </a:lnTo>
                    <a:cubicBezTo>
                      <a:pt x="289356" y="181882"/>
                      <a:pt x="284152" y="179717"/>
                      <a:pt x="282273" y="175172"/>
                    </a:cubicBezTo>
                    <a:lnTo>
                      <a:pt x="266637" y="137280"/>
                    </a:lnTo>
                    <a:cubicBezTo>
                      <a:pt x="264760" y="132736"/>
                      <a:pt x="266921" y="127531"/>
                      <a:pt x="271464" y="125654"/>
                    </a:cubicBezTo>
                    <a:cubicBezTo>
                      <a:pt x="271468" y="125652"/>
                      <a:pt x="271472" y="125651"/>
                      <a:pt x="271476" y="125649"/>
                    </a:cubicBezTo>
                    <a:lnTo>
                      <a:pt x="290982" y="117589"/>
                    </a:lnTo>
                    <a:cubicBezTo>
                      <a:pt x="290818" y="114503"/>
                      <a:pt x="290818" y="111410"/>
                      <a:pt x="290982" y="108324"/>
                    </a:cubicBezTo>
                    <a:lnTo>
                      <a:pt x="271469" y="100214"/>
                    </a:lnTo>
                    <a:cubicBezTo>
                      <a:pt x="266923" y="98324"/>
                      <a:pt x="264770" y="93108"/>
                      <a:pt x="266658" y="88562"/>
                    </a:cubicBezTo>
                    <a:lnTo>
                      <a:pt x="282430" y="50712"/>
                    </a:lnTo>
                    <a:cubicBezTo>
                      <a:pt x="284319" y="46171"/>
                      <a:pt x="289533" y="44020"/>
                      <a:pt x="294075" y="45909"/>
                    </a:cubicBezTo>
                    <a:lnTo>
                      <a:pt x="313580" y="54019"/>
                    </a:lnTo>
                    <a:cubicBezTo>
                      <a:pt x="315654" y="51728"/>
                      <a:pt x="317844" y="49547"/>
                      <a:pt x="320144" y="47484"/>
                    </a:cubicBezTo>
                    <a:lnTo>
                      <a:pt x="312091" y="27943"/>
                    </a:lnTo>
                    <a:cubicBezTo>
                      <a:pt x="310213" y="23399"/>
                      <a:pt x="312375" y="18194"/>
                      <a:pt x="316918" y="16317"/>
                    </a:cubicBezTo>
                    <a:cubicBezTo>
                      <a:pt x="316922" y="16315"/>
                      <a:pt x="316926" y="16313"/>
                      <a:pt x="316930" y="16312"/>
                    </a:cubicBezTo>
                    <a:close/>
                  </a:path>
                </a:pathLst>
              </a:custGeom>
              <a:solidFill>
                <a:schemeClr val="accent1"/>
              </a:solidFill>
              <a:ln w="7069" cap="flat">
                <a:noFill/>
                <a:prstDash val="solid"/>
                <a:miter/>
              </a:ln>
            </p:spPr>
            <p:txBody>
              <a:bodyPr rtlCol="0" anchor="ctr"/>
              <a:lstStyle/>
              <a:p>
                <a:endParaRPr lang="en-GB"/>
              </a:p>
            </p:txBody>
          </p:sp>
        </p:grpSp>
      </p:grpSp>
      <p:sp>
        <p:nvSpPr>
          <p:cNvPr id="29" name="文本框 23"/>
          <p:cNvSpPr txBox="1"/>
          <p:nvPr/>
        </p:nvSpPr>
        <p:spPr>
          <a:xfrm>
            <a:off x="1217282" y="1593240"/>
            <a:ext cx="3477185" cy="570865"/>
          </a:xfrm>
          <a:prstGeom prst="rect">
            <a:avLst/>
          </a:prstGeom>
          <a:noFill/>
        </p:spPr>
        <p:txBody>
          <a:bodyPr wrap="square" rtlCol="0">
            <a:spAutoFit/>
          </a:bodyPr>
          <a:lstStyle/>
          <a:p>
            <a:pPr algn="just">
              <a:lnSpc>
                <a:spcPct val="130000"/>
              </a:lnSpc>
            </a:pPr>
            <a:r>
              <a:rPr lang="zh-CN" altLang="en-US" sz="24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链表链接</a:t>
            </a:r>
          </a:p>
        </p:txBody>
      </p:sp>
    </p:spTree>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750" fill="hold"/>
                                        <p:tgtEl>
                                          <p:spTgt spid="27"/>
                                        </p:tgtEl>
                                        <p:attrNameLst>
                                          <p:attrName>ppt_x</p:attrName>
                                        </p:attrNameLst>
                                      </p:cBhvr>
                                      <p:tavLst>
                                        <p:tav tm="0">
                                          <p:val>
                                            <p:strVal val="0-#ppt_w/2"/>
                                          </p:val>
                                        </p:tav>
                                        <p:tav tm="100000">
                                          <p:val>
                                            <p:strVal val="#ppt_x"/>
                                          </p:val>
                                        </p:tav>
                                      </p:tavLst>
                                    </p:anim>
                                    <p:anim calcmode="lin" valueType="num">
                                      <p:cBhvr additive="base">
                                        <p:cTn id="8" dur="750" fill="hold"/>
                                        <p:tgtEl>
                                          <p:spTgt spid="27"/>
                                        </p:tgtEl>
                                        <p:attrNameLst>
                                          <p:attrName>ppt_y</p:attrName>
                                        </p:attrNameLst>
                                      </p:cBhvr>
                                      <p:tavLst>
                                        <p:tav tm="0">
                                          <p:val>
                                            <p:strVal val="#ppt_y"/>
                                          </p:val>
                                        </p:tav>
                                        <p:tav tm="100000">
                                          <p:val>
                                            <p:strVal val="#ppt_y"/>
                                          </p:val>
                                        </p:tav>
                                      </p:tavLst>
                                    </p:anim>
                                  </p:childTnLst>
                                </p:cTn>
                              </p:par>
                              <p:par>
                                <p:cTn id="9" presetID="49" presetClass="entr" presetSubtype="0" decel="100000" fill="hold" nodeType="withEffect">
                                  <p:stCondLst>
                                    <p:cond delay="250"/>
                                  </p:stCondLst>
                                  <p:childTnLst>
                                    <p:set>
                                      <p:cBhvr>
                                        <p:cTn id="10" dur="1" fill="hold">
                                          <p:stCondLst>
                                            <p:cond delay="0"/>
                                          </p:stCondLst>
                                        </p:cTn>
                                        <p:tgtEl>
                                          <p:spTgt spid="73"/>
                                        </p:tgtEl>
                                        <p:attrNameLst>
                                          <p:attrName>style.visibility</p:attrName>
                                        </p:attrNameLst>
                                      </p:cBhvr>
                                      <p:to>
                                        <p:strVal val="visible"/>
                                      </p:to>
                                    </p:set>
                                    <p:anim calcmode="lin" valueType="num">
                                      <p:cBhvr>
                                        <p:cTn id="11" dur="500" fill="hold"/>
                                        <p:tgtEl>
                                          <p:spTgt spid="73"/>
                                        </p:tgtEl>
                                        <p:attrNameLst>
                                          <p:attrName>ppt_w</p:attrName>
                                        </p:attrNameLst>
                                      </p:cBhvr>
                                      <p:tavLst>
                                        <p:tav tm="0">
                                          <p:val>
                                            <p:fltVal val="0"/>
                                          </p:val>
                                        </p:tav>
                                        <p:tav tm="100000">
                                          <p:val>
                                            <p:strVal val="#ppt_w"/>
                                          </p:val>
                                        </p:tav>
                                      </p:tavLst>
                                    </p:anim>
                                    <p:anim calcmode="lin" valueType="num">
                                      <p:cBhvr>
                                        <p:cTn id="12" dur="500" fill="hold"/>
                                        <p:tgtEl>
                                          <p:spTgt spid="73"/>
                                        </p:tgtEl>
                                        <p:attrNameLst>
                                          <p:attrName>ppt_h</p:attrName>
                                        </p:attrNameLst>
                                      </p:cBhvr>
                                      <p:tavLst>
                                        <p:tav tm="0">
                                          <p:val>
                                            <p:fltVal val="0"/>
                                          </p:val>
                                        </p:tav>
                                        <p:tav tm="100000">
                                          <p:val>
                                            <p:strVal val="#ppt_h"/>
                                          </p:val>
                                        </p:tav>
                                      </p:tavLst>
                                    </p:anim>
                                    <p:anim calcmode="lin" valueType="num">
                                      <p:cBhvr>
                                        <p:cTn id="13" dur="500" fill="hold"/>
                                        <p:tgtEl>
                                          <p:spTgt spid="73"/>
                                        </p:tgtEl>
                                        <p:attrNameLst>
                                          <p:attrName>style.rotation</p:attrName>
                                        </p:attrNameLst>
                                      </p:cBhvr>
                                      <p:tavLst>
                                        <p:tav tm="0">
                                          <p:val>
                                            <p:fltVal val="360"/>
                                          </p:val>
                                        </p:tav>
                                        <p:tav tm="100000">
                                          <p:val>
                                            <p:fltVal val="0"/>
                                          </p:val>
                                        </p:tav>
                                      </p:tavLst>
                                    </p:anim>
                                    <p:animEffect transition="in" filter="fade">
                                      <p:cBhvr>
                                        <p:cTn id="14" dur="500"/>
                                        <p:tgtEl>
                                          <p:spTgt spid="73"/>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additive="base">
                                        <p:cTn id="19" dur="500" fill="hold"/>
                                        <p:tgtEl>
                                          <p:spTgt spid="45"/>
                                        </p:tgtEl>
                                        <p:attrNameLst>
                                          <p:attrName>ppt_x</p:attrName>
                                        </p:attrNameLst>
                                      </p:cBhvr>
                                      <p:tavLst>
                                        <p:tav tm="0">
                                          <p:val>
                                            <p:strVal val="0-#ppt_w/2"/>
                                          </p:val>
                                        </p:tav>
                                        <p:tav tm="100000">
                                          <p:val>
                                            <p:strVal val="#ppt_x"/>
                                          </p:val>
                                        </p:tav>
                                      </p:tavLst>
                                    </p:anim>
                                    <p:anim calcmode="lin" valueType="num">
                                      <p:cBhvr additive="base">
                                        <p:cTn id="20" dur="500" fill="hold"/>
                                        <p:tgtEl>
                                          <p:spTgt spid="45"/>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additive="base">
                                        <p:cTn id="23" dur="500" fill="hold"/>
                                        <p:tgtEl>
                                          <p:spTgt spid="46"/>
                                        </p:tgtEl>
                                        <p:attrNameLst>
                                          <p:attrName>ppt_x</p:attrName>
                                        </p:attrNameLst>
                                      </p:cBhvr>
                                      <p:tavLst>
                                        <p:tav tm="0">
                                          <p:val>
                                            <p:strVal val="1+#ppt_w/2"/>
                                          </p:val>
                                        </p:tav>
                                        <p:tav tm="100000">
                                          <p:val>
                                            <p:strVal val="#ppt_x"/>
                                          </p:val>
                                        </p:tav>
                                      </p:tavLst>
                                    </p:anim>
                                    <p:anim calcmode="lin" valueType="num">
                                      <p:cBhvr additive="base">
                                        <p:cTn id="24" dur="500" fill="hold"/>
                                        <p:tgtEl>
                                          <p:spTgt spid="46"/>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ID="22" presetClass="entr" presetSubtype="1"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wipe(up)">
                                      <p:cBhvr>
                                        <p:cTn id="28" dur="500"/>
                                        <p:tgtEl>
                                          <p:spTgt spid="47"/>
                                        </p:tgtEl>
                                      </p:cBhvr>
                                    </p:animEffect>
                                  </p:childTnLst>
                                </p:cTn>
                              </p:par>
                              <p:par>
                                <p:cTn id="29" presetID="2" presetClass="entr" presetSubtype="8" decel="100000" fill="hold" grpId="0" nodeType="with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additive="base">
                                        <p:cTn id="31" dur="750" fill="hold"/>
                                        <p:tgtEl>
                                          <p:spTgt spid="2"/>
                                        </p:tgtEl>
                                        <p:attrNameLst>
                                          <p:attrName>ppt_x</p:attrName>
                                        </p:attrNameLst>
                                      </p:cBhvr>
                                      <p:tavLst>
                                        <p:tav tm="0">
                                          <p:val>
                                            <p:strVal val="0-#ppt_w/2"/>
                                          </p:val>
                                        </p:tav>
                                        <p:tav tm="100000">
                                          <p:val>
                                            <p:strVal val="#ppt_x"/>
                                          </p:val>
                                        </p:tav>
                                      </p:tavLst>
                                    </p:anim>
                                    <p:anim calcmode="lin" valueType="num">
                                      <p:cBhvr additive="base">
                                        <p:cTn id="32" dur="750" fill="hold"/>
                                        <p:tgtEl>
                                          <p:spTgt spid="2"/>
                                        </p:tgtEl>
                                        <p:attrNameLst>
                                          <p:attrName>ppt_y</p:attrName>
                                        </p:attrNameLst>
                                      </p:cBhvr>
                                      <p:tavLst>
                                        <p:tav tm="0">
                                          <p:val>
                                            <p:strVal val="#ppt_y"/>
                                          </p:val>
                                        </p:tav>
                                        <p:tav tm="100000">
                                          <p:val>
                                            <p:strVal val="#ppt_y"/>
                                          </p:val>
                                        </p:tav>
                                      </p:tavLst>
                                    </p:anim>
                                  </p:childTnLst>
                                </p:cTn>
                              </p:par>
                              <p:par>
                                <p:cTn id="33" presetID="49" presetClass="entr" presetSubtype="0" decel="100000" fill="hold" nodeType="withEffect">
                                  <p:stCondLst>
                                    <p:cond delay="250"/>
                                  </p:stCondLst>
                                  <p:childTnLst>
                                    <p:set>
                                      <p:cBhvr>
                                        <p:cTn id="34" dur="1" fill="hold">
                                          <p:stCondLst>
                                            <p:cond delay="0"/>
                                          </p:stCondLst>
                                        </p:cTn>
                                        <p:tgtEl>
                                          <p:spTgt spid="18"/>
                                        </p:tgtEl>
                                        <p:attrNameLst>
                                          <p:attrName>style.visibility</p:attrName>
                                        </p:attrNameLst>
                                      </p:cBhvr>
                                      <p:to>
                                        <p:strVal val="visible"/>
                                      </p:to>
                                    </p:set>
                                    <p:anim calcmode="lin" valueType="num">
                                      <p:cBhvr>
                                        <p:cTn id="35" dur="500" fill="hold"/>
                                        <p:tgtEl>
                                          <p:spTgt spid="18"/>
                                        </p:tgtEl>
                                        <p:attrNameLst>
                                          <p:attrName>ppt_w</p:attrName>
                                        </p:attrNameLst>
                                      </p:cBhvr>
                                      <p:tavLst>
                                        <p:tav tm="0">
                                          <p:val>
                                            <p:fltVal val="0"/>
                                          </p:val>
                                        </p:tav>
                                        <p:tav tm="100000">
                                          <p:val>
                                            <p:strVal val="#ppt_w"/>
                                          </p:val>
                                        </p:tav>
                                      </p:tavLst>
                                    </p:anim>
                                    <p:anim calcmode="lin" valueType="num">
                                      <p:cBhvr>
                                        <p:cTn id="36" dur="500" fill="hold"/>
                                        <p:tgtEl>
                                          <p:spTgt spid="18"/>
                                        </p:tgtEl>
                                        <p:attrNameLst>
                                          <p:attrName>ppt_h</p:attrName>
                                        </p:attrNameLst>
                                      </p:cBhvr>
                                      <p:tavLst>
                                        <p:tav tm="0">
                                          <p:val>
                                            <p:fltVal val="0"/>
                                          </p:val>
                                        </p:tav>
                                        <p:tav tm="100000">
                                          <p:val>
                                            <p:strVal val="#ppt_h"/>
                                          </p:val>
                                        </p:tav>
                                      </p:tavLst>
                                    </p:anim>
                                    <p:anim calcmode="lin" valueType="num">
                                      <p:cBhvr>
                                        <p:cTn id="37" dur="500" fill="hold"/>
                                        <p:tgtEl>
                                          <p:spTgt spid="18"/>
                                        </p:tgtEl>
                                        <p:attrNameLst>
                                          <p:attrName>style.rotation</p:attrName>
                                        </p:attrNameLst>
                                      </p:cBhvr>
                                      <p:tavLst>
                                        <p:tav tm="0">
                                          <p:val>
                                            <p:fltVal val="360"/>
                                          </p:val>
                                        </p:tav>
                                        <p:tav tm="100000">
                                          <p:val>
                                            <p:fltVal val="0"/>
                                          </p:val>
                                        </p:tav>
                                      </p:tavLst>
                                    </p:anim>
                                    <p:animEffect transition="in" filter="fade">
                                      <p:cBhvr>
                                        <p:cTn id="38" dur="500"/>
                                        <p:tgtEl>
                                          <p:spTgt spid="18"/>
                                        </p:tgtEl>
                                      </p:cBhvr>
                                    </p:animEffect>
                                  </p:childTnLst>
                                </p:cTn>
                              </p:par>
                            </p:childTnLst>
                          </p:cTn>
                        </p:par>
                        <p:par>
                          <p:cTn id="39" fill="hold">
                            <p:stCondLst>
                              <p:cond delay="1000"/>
                            </p:stCondLst>
                            <p:childTnLst>
                              <p:par>
                                <p:cTn id="40" presetID="22" presetClass="entr" presetSubtype="1" fill="hold" grpId="0" nodeType="after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wipe(up)">
                                      <p:cBhvr>
                                        <p:cTn id="4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45" grpId="0" animBg="1"/>
      <p:bldP spid="46" grpId="0" animBg="1"/>
      <p:bldP spid="47" grpId="0"/>
      <p:bldP spid="2"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custDataLst>
              <p:tags r:id="rId1"/>
            </p:custDataLst>
          </p:nvPr>
        </p:nvGrpSpPr>
        <p:grpSpPr>
          <a:xfrm>
            <a:off x="1659890" y="1621790"/>
            <a:ext cx="1844675" cy="2404110"/>
            <a:chOff x="1361666" y="1331538"/>
            <a:chExt cx="1211669" cy="1687337"/>
          </a:xfrm>
        </p:grpSpPr>
        <p:grpSp>
          <p:nvGrpSpPr>
            <p:cNvPr id="37" name="组合 36"/>
            <p:cNvGrpSpPr/>
            <p:nvPr/>
          </p:nvGrpSpPr>
          <p:grpSpPr>
            <a:xfrm>
              <a:off x="1361666" y="1331538"/>
              <a:ext cx="1211669" cy="1687337"/>
              <a:chOff x="910749" y="1735735"/>
              <a:chExt cx="1654293" cy="2303723"/>
            </a:xfrm>
          </p:grpSpPr>
          <p:grpSp>
            <p:nvGrpSpPr>
              <p:cNvPr id="38" name="组合 37"/>
              <p:cNvGrpSpPr/>
              <p:nvPr/>
            </p:nvGrpSpPr>
            <p:grpSpPr>
              <a:xfrm>
                <a:off x="910749" y="1735735"/>
                <a:ext cx="1654293" cy="2303723"/>
                <a:chOff x="910749" y="1735735"/>
                <a:chExt cx="1654293" cy="2303723"/>
              </a:xfrm>
            </p:grpSpPr>
            <p:sp>
              <p:nvSpPr>
                <p:cNvPr id="41" name="任意多边形 40"/>
                <p:cNvSpPr/>
                <p:nvPr/>
              </p:nvSpPr>
              <p:spPr>
                <a:xfrm rot="5400000">
                  <a:off x="586034"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2" name="任意多边形 41"/>
                <p:cNvSpPr/>
                <p:nvPr>
                  <p:custDataLst>
                    <p:tags r:id="rId18"/>
                  </p:custDataLst>
                </p:nvPr>
              </p:nvSpPr>
              <p:spPr>
                <a:xfrm rot="5400000">
                  <a:off x="586034"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1"/>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39" name="椭圆 38"/>
              <p:cNvSpPr/>
              <p:nvPr/>
            </p:nvSpPr>
            <p:spPr>
              <a:xfrm>
                <a:off x="1331433"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68" name="文本框 32"/>
            <p:cNvSpPr txBox="1"/>
            <p:nvPr>
              <p:custDataLst>
                <p:tags r:id="rId17"/>
              </p:custDataLst>
            </p:nvPr>
          </p:nvSpPr>
          <p:spPr>
            <a:xfrm>
              <a:off x="1498904" y="1848395"/>
              <a:ext cx="945037" cy="323117"/>
            </a:xfrm>
            <a:prstGeom prst="rect">
              <a:avLst/>
            </a:prstGeom>
            <a:noFill/>
          </p:spPr>
          <p:txBody>
            <a:bodyPr wrap="square" rtlCol="0">
              <a:spAutoFit/>
            </a:bodyPr>
            <a:lstStyle/>
            <a:p>
              <a:pPr algn="ctr"/>
              <a:r>
                <a:rPr lang="zh-CN" altLang="en-US" sz="24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动态存储</a:t>
              </a:r>
            </a:p>
          </p:txBody>
        </p:sp>
      </p:grpSp>
      <p:grpSp>
        <p:nvGrpSpPr>
          <p:cNvPr id="8" name="组合 7"/>
          <p:cNvGrpSpPr/>
          <p:nvPr>
            <p:custDataLst>
              <p:tags r:id="rId2"/>
            </p:custDataLst>
          </p:nvPr>
        </p:nvGrpSpPr>
        <p:grpSpPr>
          <a:xfrm>
            <a:off x="6459855" y="1686560"/>
            <a:ext cx="1779270" cy="2404110"/>
            <a:chOff x="3112269" y="1331538"/>
            <a:chExt cx="1211669" cy="1687337"/>
          </a:xfrm>
        </p:grpSpPr>
        <p:grpSp>
          <p:nvGrpSpPr>
            <p:cNvPr id="43" name="组合 42"/>
            <p:cNvGrpSpPr/>
            <p:nvPr/>
          </p:nvGrpSpPr>
          <p:grpSpPr>
            <a:xfrm>
              <a:off x="3112269" y="1331538"/>
              <a:ext cx="1211669" cy="1687337"/>
              <a:chOff x="3075606" y="1735735"/>
              <a:chExt cx="1654294" cy="2303723"/>
            </a:xfrm>
          </p:grpSpPr>
          <p:grpSp>
            <p:nvGrpSpPr>
              <p:cNvPr id="44" name="组合 43"/>
              <p:cNvGrpSpPr/>
              <p:nvPr/>
            </p:nvGrpSpPr>
            <p:grpSpPr>
              <a:xfrm>
                <a:off x="3075606" y="1735735"/>
                <a:ext cx="1654294" cy="2303723"/>
                <a:chOff x="3075606" y="1735735"/>
                <a:chExt cx="1654294" cy="2303723"/>
              </a:xfrm>
            </p:grpSpPr>
            <p:sp>
              <p:nvSpPr>
                <p:cNvPr id="46" name="任意多边形 45"/>
                <p:cNvSpPr/>
                <p:nvPr/>
              </p:nvSpPr>
              <p:spPr>
                <a:xfrm rot="5400000">
                  <a:off x="2750891"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7" name="任意多边形 46"/>
                <p:cNvSpPr/>
                <p:nvPr>
                  <p:custDataLst>
                    <p:tags r:id="rId16"/>
                  </p:custDataLst>
                </p:nvPr>
              </p:nvSpPr>
              <p:spPr>
                <a:xfrm rot="5400000">
                  <a:off x="2750892"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2"/>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45" name="椭圆 44"/>
              <p:cNvSpPr/>
              <p:nvPr/>
            </p:nvSpPr>
            <p:spPr>
              <a:xfrm>
                <a:off x="3496290"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69" name="文本框 32"/>
            <p:cNvSpPr txBox="1"/>
            <p:nvPr>
              <p:custDataLst>
                <p:tags r:id="rId15"/>
              </p:custDataLst>
            </p:nvPr>
          </p:nvSpPr>
          <p:spPr>
            <a:xfrm>
              <a:off x="3258036" y="1762431"/>
              <a:ext cx="945037" cy="582501"/>
            </a:xfrm>
            <a:prstGeom prst="rect">
              <a:avLst/>
            </a:prstGeom>
            <a:noFill/>
          </p:spPr>
          <p:txBody>
            <a:bodyPr wrap="square" rtlCol="0">
              <a:spAutoFit/>
            </a:bodyPr>
            <a:lstStyle/>
            <a:p>
              <a:pPr algn="ctr"/>
              <a:r>
                <a:rPr lang="zh-CN" altLang="en-US" sz="24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高效插入/删除</a:t>
              </a:r>
            </a:p>
          </p:txBody>
        </p:sp>
      </p:grpSp>
      <p:grpSp>
        <p:nvGrpSpPr>
          <p:cNvPr id="7" name="组合 6"/>
          <p:cNvGrpSpPr/>
          <p:nvPr>
            <p:custDataLst>
              <p:tags r:id="rId3"/>
            </p:custDataLst>
          </p:nvPr>
        </p:nvGrpSpPr>
        <p:grpSpPr>
          <a:xfrm>
            <a:off x="8857615" y="1621790"/>
            <a:ext cx="1861820" cy="2404110"/>
            <a:chOff x="4862876" y="1331538"/>
            <a:chExt cx="1211669" cy="1687337"/>
          </a:xfrm>
        </p:grpSpPr>
        <p:grpSp>
          <p:nvGrpSpPr>
            <p:cNvPr id="48" name="组合 47"/>
            <p:cNvGrpSpPr/>
            <p:nvPr/>
          </p:nvGrpSpPr>
          <p:grpSpPr>
            <a:xfrm>
              <a:off x="4862876" y="1331538"/>
              <a:ext cx="1211669" cy="1687337"/>
              <a:chOff x="5240464" y="1735735"/>
              <a:chExt cx="1654293" cy="2303723"/>
            </a:xfrm>
          </p:grpSpPr>
          <p:grpSp>
            <p:nvGrpSpPr>
              <p:cNvPr id="49" name="组合 48"/>
              <p:cNvGrpSpPr/>
              <p:nvPr/>
            </p:nvGrpSpPr>
            <p:grpSpPr>
              <a:xfrm>
                <a:off x="5240464" y="1735735"/>
                <a:ext cx="1654293" cy="2303723"/>
                <a:chOff x="5240464" y="1735735"/>
                <a:chExt cx="1654293" cy="2303723"/>
              </a:xfrm>
            </p:grpSpPr>
            <p:sp>
              <p:nvSpPr>
                <p:cNvPr id="51" name="任意多边形 50"/>
                <p:cNvSpPr/>
                <p:nvPr/>
              </p:nvSpPr>
              <p:spPr>
                <a:xfrm rot="5400000">
                  <a:off x="4915749"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2" name="任意多边形 51"/>
                <p:cNvSpPr/>
                <p:nvPr>
                  <p:custDataLst>
                    <p:tags r:id="rId14"/>
                  </p:custDataLst>
                </p:nvPr>
              </p:nvSpPr>
              <p:spPr>
                <a:xfrm rot="5400000">
                  <a:off x="4915749"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1"/>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50" name="椭圆 49"/>
              <p:cNvSpPr/>
              <p:nvPr/>
            </p:nvSpPr>
            <p:spPr>
              <a:xfrm>
                <a:off x="5661148"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70" name="文本框 32"/>
            <p:cNvSpPr txBox="1"/>
            <p:nvPr>
              <p:custDataLst>
                <p:tags r:id="rId13"/>
              </p:custDataLst>
            </p:nvPr>
          </p:nvSpPr>
          <p:spPr>
            <a:xfrm>
              <a:off x="5010042" y="1762379"/>
              <a:ext cx="945037" cy="841440"/>
            </a:xfrm>
            <a:prstGeom prst="rect">
              <a:avLst/>
            </a:prstGeom>
            <a:noFill/>
          </p:spPr>
          <p:txBody>
            <a:bodyPr wrap="square" rtlCol="0">
              <a:spAutoFit/>
            </a:bodyPr>
            <a:lstStyle/>
            <a:p>
              <a:pPr algn="ctr"/>
              <a:r>
                <a:rPr lang="zh-CN" altLang="en-US" sz="24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灵活的客户优先级处理</a:t>
              </a:r>
            </a:p>
          </p:txBody>
        </p:sp>
      </p:grpSp>
      <p:sp>
        <p:nvSpPr>
          <p:cNvPr id="73" name="文本框 23"/>
          <p:cNvSpPr txBox="1"/>
          <p:nvPr>
            <p:custDataLst>
              <p:tags r:id="rId4"/>
            </p:custDataLst>
          </p:nvPr>
        </p:nvSpPr>
        <p:spPr>
          <a:xfrm>
            <a:off x="1426845" y="4324350"/>
            <a:ext cx="2308860" cy="956310"/>
          </a:xfrm>
          <a:prstGeom prst="rect">
            <a:avLst/>
          </a:prstGeom>
          <a:noFill/>
        </p:spPr>
        <p:txBody>
          <a:bodyPr wrap="square" rtlCol="0">
            <a:noAutofit/>
          </a:bodyPr>
          <a:lstStyle/>
          <a:p>
            <a:pPr algn="just">
              <a:lnSpc>
                <a:spcPct val="130000"/>
              </a:lnSpc>
            </a:pPr>
            <a:r>
              <a:rPr lang="zh-CN" altLang="en-US" sz="1600"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不需要预先定义大小，不设上限。能灵活应对客户数量变化。</a:t>
            </a:r>
          </a:p>
        </p:txBody>
      </p:sp>
      <p:sp>
        <p:nvSpPr>
          <p:cNvPr id="74" name="文本框 23"/>
          <p:cNvSpPr txBox="1"/>
          <p:nvPr>
            <p:custDataLst>
              <p:tags r:id="rId5"/>
            </p:custDataLst>
          </p:nvPr>
        </p:nvSpPr>
        <p:spPr>
          <a:xfrm>
            <a:off x="6307455" y="4352290"/>
            <a:ext cx="2228215" cy="1529080"/>
          </a:xfrm>
          <a:prstGeom prst="rect">
            <a:avLst/>
          </a:prstGeom>
          <a:noFill/>
        </p:spPr>
        <p:txBody>
          <a:bodyPr wrap="square" rtlCol="0">
            <a:noAutofit/>
          </a:bodyPr>
          <a:lstStyle/>
          <a:p>
            <a:pPr algn="just">
              <a:lnSpc>
                <a:spcPct val="130000"/>
              </a:lnSpc>
            </a:pPr>
            <a:r>
              <a:rPr lang="zh-CN" altLang="en-US" sz="1600"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在任意位置插入和删除操作时间复杂度为O(1)，VIP客户或因故离开的普通客户可以迅速从队列中移除</a:t>
            </a:r>
          </a:p>
        </p:txBody>
      </p:sp>
      <p:sp>
        <p:nvSpPr>
          <p:cNvPr id="75" name="文本框 23"/>
          <p:cNvSpPr txBox="1"/>
          <p:nvPr>
            <p:custDataLst>
              <p:tags r:id="rId6"/>
            </p:custDataLst>
          </p:nvPr>
        </p:nvSpPr>
        <p:spPr>
          <a:xfrm>
            <a:off x="8601710" y="4324350"/>
            <a:ext cx="2331720" cy="956310"/>
          </a:xfrm>
          <a:prstGeom prst="rect">
            <a:avLst/>
          </a:prstGeom>
          <a:noFill/>
        </p:spPr>
        <p:txBody>
          <a:bodyPr wrap="square" rtlCol="0">
            <a:noAutofit/>
          </a:bodyPr>
          <a:lstStyle/>
          <a:p>
            <a:pPr algn="just">
              <a:lnSpc>
                <a:spcPct val="130000"/>
              </a:lnSpc>
            </a:pPr>
            <a:r>
              <a:rPr lang="zh-CN" altLang="en-US" sz="1600"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可以在链表的任意位置插入VIP客户，保持优先服务的原则。</a:t>
            </a:r>
          </a:p>
        </p:txBody>
      </p:sp>
      <p:sp>
        <p:nvSpPr>
          <p:cNvPr id="34" name="TextBox 109"/>
          <p:cNvSpPr txBox="1"/>
          <p:nvPr/>
        </p:nvSpPr>
        <p:spPr>
          <a:xfrm>
            <a:off x="4930257" y="354524"/>
            <a:ext cx="2354923" cy="521970"/>
          </a:xfrm>
          <a:prstGeom prst="rect">
            <a:avLst/>
          </a:prstGeom>
          <a:noFill/>
        </p:spPr>
        <p:txBody>
          <a:bodyPr wrap="square" rtlCol="0">
            <a:spAutoFit/>
          </a:bodyPr>
          <a:lstStyle/>
          <a:p>
            <a:pPr algn="ctr"/>
            <a:r>
              <a:rPr lang="zh-CN" alt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双向链表优点</a:t>
            </a:r>
            <a:endParaRPr 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0" name="MH_Others_2"/>
          <p:cNvSpPr/>
          <p:nvPr>
            <p:custDataLst>
              <p:tags r:id="rId7"/>
            </p:custDataLst>
          </p:nvPr>
        </p:nvSpPr>
        <p:spPr>
          <a:xfrm>
            <a:off x="0" y="37909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8" name="MH_Others_2"/>
          <p:cNvSpPr/>
          <p:nvPr>
            <p:custDataLst>
              <p:tags r:id="rId8"/>
            </p:custDataLst>
          </p:nvPr>
        </p:nvSpPr>
        <p:spPr>
          <a:xfrm>
            <a:off x="7589043" y="379093"/>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nvGrpSpPr>
          <p:cNvPr id="2" name="组合 1"/>
          <p:cNvGrpSpPr/>
          <p:nvPr>
            <p:custDataLst>
              <p:tags r:id="rId9"/>
            </p:custDataLst>
          </p:nvPr>
        </p:nvGrpSpPr>
        <p:grpSpPr>
          <a:xfrm>
            <a:off x="4100195" y="1621790"/>
            <a:ext cx="1844675" cy="2404110"/>
            <a:chOff x="1361666" y="1331538"/>
            <a:chExt cx="1211669" cy="1687337"/>
          </a:xfrm>
        </p:grpSpPr>
        <p:grpSp>
          <p:nvGrpSpPr>
            <p:cNvPr id="3" name="组合 2"/>
            <p:cNvGrpSpPr/>
            <p:nvPr/>
          </p:nvGrpSpPr>
          <p:grpSpPr>
            <a:xfrm>
              <a:off x="1361666" y="1331538"/>
              <a:ext cx="1211669" cy="1687337"/>
              <a:chOff x="910749" y="1735735"/>
              <a:chExt cx="1654293" cy="2303723"/>
            </a:xfrm>
          </p:grpSpPr>
          <p:grpSp>
            <p:nvGrpSpPr>
              <p:cNvPr id="4" name="组合 3"/>
              <p:cNvGrpSpPr/>
              <p:nvPr/>
            </p:nvGrpSpPr>
            <p:grpSpPr>
              <a:xfrm>
                <a:off x="910749" y="1735735"/>
                <a:ext cx="1654293" cy="2303723"/>
                <a:chOff x="910749" y="1735735"/>
                <a:chExt cx="1654293" cy="2303723"/>
              </a:xfrm>
            </p:grpSpPr>
            <p:sp>
              <p:nvSpPr>
                <p:cNvPr id="5" name="任意多边形 4"/>
                <p:cNvSpPr/>
                <p:nvPr/>
              </p:nvSpPr>
              <p:spPr>
                <a:xfrm rot="5400000">
                  <a:off x="586034"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6" name="任意多边形 5"/>
                <p:cNvSpPr/>
                <p:nvPr>
                  <p:custDataLst>
                    <p:tags r:id="rId12"/>
                  </p:custDataLst>
                </p:nvPr>
              </p:nvSpPr>
              <p:spPr>
                <a:xfrm rot="5400000">
                  <a:off x="586034"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1"/>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10" name="椭圆 9"/>
              <p:cNvSpPr/>
              <p:nvPr/>
            </p:nvSpPr>
            <p:spPr>
              <a:xfrm>
                <a:off x="1331433"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11" name="文本框 32"/>
            <p:cNvSpPr txBox="1"/>
            <p:nvPr>
              <p:custDataLst>
                <p:tags r:id="rId11"/>
              </p:custDataLst>
            </p:nvPr>
          </p:nvSpPr>
          <p:spPr>
            <a:xfrm>
              <a:off x="1498904" y="1848395"/>
              <a:ext cx="945037" cy="582501"/>
            </a:xfrm>
            <a:prstGeom prst="rect">
              <a:avLst/>
            </a:prstGeom>
            <a:noFill/>
          </p:spPr>
          <p:txBody>
            <a:bodyPr wrap="square" rtlCol="0">
              <a:spAutoFit/>
            </a:bodyPr>
            <a:lstStyle/>
            <a:p>
              <a:pPr algn="ctr"/>
              <a:r>
                <a:rPr lang="zh-CN" altLang="en-US" sz="24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不存在内存浪费</a:t>
              </a:r>
            </a:p>
          </p:txBody>
        </p:sp>
      </p:grpSp>
      <p:sp>
        <p:nvSpPr>
          <p:cNvPr id="12" name="文本框 23"/>
          <p:cNvSpPr txBox="1"/>
          <p:nvPr>
            <p:custDataLst>
              <p:tags r:id="rId10"/>
            </p:custDataLst>
          </p:nvPr>
        </p:nvSpPr>
        <p:spPr>
          <a:xfrm>
            <a:off x="3867150" y="4324350"/>
            <a:ext cx="2308860" cy="956310"/>
          </a:xfrm>
          <a:prstGeom prst="rect">
            <a:avLst/>
          </a:prstGeom>
          <a:noFill/>
        </p:spPr>
        <p:txBody>
          <a:bodyPr wrap="square" rtlCol="0">
            <a:noAutofit/>
          </a:bodyPr>
          <a:lstStyle/>
          <a:p>
            <a:pPr algn="just">
              <a:lnSpc>
                <a:spcPct val="130000"/>
              </a:lnSpc>
            </a:pPr>
            <a:r>
              <a:rPr lang="zh-CN" altLang="en-US" sz="1600"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由于链表按需分配内存，不会像数组那样在预留空间时造成内存浪费，尤其在数据量变化大的情况下更为高效。</a:t>
            </a:r>
          </a:p>
        </p:txBody>
      </p:sp>
    </p:spTree>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1" fill="hold" grpId="0" nodeType="afterEffect">
                                  <p:stCondLst>
                                    <p:cond delay="0"/>
                                  </p:stCondLst>
                                  <p:childTnLst>
                                    <p:set>
                                      <p:cBhvr>
                                        <p:cTn id="22" dur="1" fill="hold">
                                          <p:stCondLst>
                                            <p:cond delay="0"/>
                                          </p:stCondLst>
                                        </p:cTn>
                                        <p:tgtEl>
                                          <p:spTgt spid="73"/>
                                        </p:tgtEl>
                                        <p:attrNameLst>
                                          <p:attrName>style.visibility</p:attrName>
                                        </p:attrNameLst>
                                      </p:cBhvr>
                                      <p:to>
                                        <p:strVal val="visible"/>
                                      </p:to>
                                    </p:set>
                                    <p:animEffect transition="in" filter="wipe(up)">
                                      <p:cBhvr>
                                        <p:cTn id="23" dur="500"/>
                                        <p:tgtEl>
                                          <p:spTgt spid="73"/>
                                        </p:tgtEl>
                                      </p:cBhvr>
                                    </p:animEffect>
                                  </p:childTnLst>
                                </p:cTn>
                              </p:par>
                            </p:childTnLst>
                          </p:cTn>
                        </p:par>
                        <p:par>
                          <p:cTn id="24" fill="hold">
                            <p:stCondLst>
                              <p:cond delay="1500"/>
                            </p:stCondLst>
                            <p:childTnLst>
                              <p:par>
                                <p:cTn id="25" presetID="22" presetClass="entr" presetSubtype="1" fill="hold" grpId="0" nodeType="afterEffect">
                                  <p:stCondLst>
                                    <p:cond delay="0"/>
                                  </p:stCondLst>
                                  <p:childTnLst>
                                    <p:set>
                                      <p:cBhvr>
                                        <p:cTn id="26" dur="1" fill="hold">
                                          <p:stCondLst>
                                            <p:cond delay="0"/>
                                          </p:stCondLst>
                                        </p:cTn>
                                        <p:tgtEl>
                                          <p:spTgt spid="74"/>
                                        </p:tgtEl>
                                        <p:attrNameLst>
                                          <p:attrName>style.visibility</p:attrName>
                                        </p:attrNameLst>
                                      </p:cBhvr>
                                      <p:to>
                                        <p:strVal val="visible"/>
                                      </p:to>
                                    </p:set>
                                    <p:animEffect transition="in" filter="wipe(up)">
                                      <p:cBhvr>
                                        <p:cTn id="27" dur="500"/>
                                        <p:tgtEl>
                                          <p:spTgt spid="74"/>
                                        </p:tgtEl>
                                      </p:cBhvr>
                                    </p:animEffect>
                                  </p:childTnLst>
                                </p:cTn>
                              </p:par>
                            </p:childTnLst>
                          </p:cTn>
                        </p:par>
                        <p:par>
                          <p:cTn id="28" fill="hold">
                            <p:stCondLst>
                              <p:cond delay="2000"/>
                            </p:stCondLst>
                            <p:childTnLst>
                              <p:par>
                                <p:cTn id="29" presetID="22" presetClass="entr" presetSubtype="1" fill="hold" grpId="0" nodeType="afterEffect">
                                  <p:stCondLst>
                                    <p:cond delay="0"/>
                                  </p:stCondLst>
                                  <p:childTnLst>
                                    <p:set>
                                      <p:cBhvr>
                                        <p:cTn id="30" dur="1" fill="hold">
                                          <p:stCondLst>
                                            <p:cond delay="0"/>
                                          </p:stCondLst>
                                        </p:cTn>
                                        <p:tgtEl>
                                          <p:spTgt spid="75"/>
                                        </p:tgtEl>
                                        <p:attrNameLst>
                                          <p:attrName>style.visibility</p:attrName>
                                        </p:attrNameLst>
                                      </p:cBhvr>
                                      <p:to>
                                        <p:strVal val="visible"/>
                                      </p:to>
                                    </p:set>
                                    <p:animEffect transition="in" filter="wipe(up)">
                                      <p:cBhvr>
                                        <p:cTn id="31" dur="500"/>
                                        <p:tgtEl>
                                          <p:spTgt spid="75"/>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entr" presetSubtype="8" fill="hold" grpId="0" nodeType="clickEffect">
                                  <p:stCondLst>
                                    <p:cond delay="0"/>
                                  </p:stCondLst>
                                  <p:childTnLst>
                                    <p:set>
                                      <p:cBhvr>
                                        <p:cTn id="35" dur="1" fill="hold">
                                          <p:stCondLst>
                                            <p:cond delay="0"/>
                                          </p:stCondLst>
                                        </p:cTn>
                                        <p:tgtEl>
                                          <p:spTgt spid="40"/>
                                        </p:tgtEl>
                                        <p:attrNameLst>
                                          <p:attrName>style.visibility</p:attrName>
                                        </p:attrNameLst>
                                      </p:cBhvr>
                                      <p:to>
                                        <p:strVal val="visible"/>
                                      </p:to>
                                    </p:set>
                                    <p:anim calcmode="lin" valueType="num">
                                      <p:cBhvr additive="base">
                                        <p:cTn id="36" dur="500" fill="hold"/>
                                        <p:tgtEl>
                                          <p:spTgt spid="40"/>
                                        </p:tgtEl>
                                        <p:attrNameLst>
                                          <p:attrName>ppt_x</p:attrName>
                                        </p:attrNameLst>
                                      </p:cBhvr>
                                      <p:tavLst>
                                        <p:tav tm="0">
                                          <p:val>
                                            <p:strVal val="0-#ppt_w/2"/>
                                          </p:val>
                                        </p:tav>
                                        <p:tav tm="100000">
                                          <p:val>
                                            <p:strVal val="#ppt_x"/>
                                          </p:val>
                                        </p:tav>
                                      </p:tavLst>
                                    </p:anim>
                                    <p:anim calcmode="lin" valueType="num">
                                      <p:cBhvr additive="base">
                                        <p:cTn id="37" dur="500" fill="hold"/>
                                        <p:tgtEl>
                                          <p:spTgt spid="40"/>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58"/>
                                        </p:tgtEl>
                                        <p:attrNameLst>
                                          <p:attrName>style.visibility</p:attrName>
                                        </p:attrNameLst>
                                      </p:cBhvr>
                                      <p:to>
                                        <p:strVal val="visible"/>
                                      </p:to>
                                    </p:set>
                                    <p:anim calcmode="lin" valueType="num">
                                      <p:cBhvr additive="base">
                                        <p:cTn id="40" dur="500" fill="hold"/>
                                        <p:tgtEl>
                                          <p:spTgt spid="58"/>
                                        </p:tgtEl>
                                        <p:attrNameLst>
                                          <p:attrName>ppt_x</p:attrName>
                                        </p:attrNameLst>
                                      </p:cBhvr>
                                      <p:tavLst>
                                        <p:tav tm="0">
                                          <p:val>
                                            <p:strVal val="1+#ppt_w/2"/>
                                          </p:val>
                                        </p:tav>
                                        <p:tav tm="100000">
                                          <p:val>
                                            <p:strVal val="#ppt_x"/>
                                          </p:val>
                                        </p:tav>
                                      </p:tavLst>
                                    </p:anim>
                                    <p:anim calcmode="lin" valueType="num">
                                      <p:cBhvr additive="base">
                                        <p:cTn id="41" dur="500" fill="hold"/>
                                        <p:tgtEl>
                                          <p:spTgt spid="58"/>
                                        </p:tgtEl>
                                        <p:attrNameLst>
                                          <p:attrName>ppt_y</p:attrName>
                                        </p:attrNameLst>
                                      </p:cBhvr>
                                      <p:tavLst>
                                        <p:tav tm="0">
                                          <p:val>
                                            <p:strVal val="#ppt_y"/>
                                          </p:val>
                                        </p:tav>
                                        <p:tav tm="100000">
                                          <p:val>
                                            <p:strVal val="#ppt_y"/>
                                          </p:val>
                                        </p:tav>
                                      </p:tavLst>
                                    </p:anim>
                                  </p:childTnLst>
                                </p:cTn>
                              </p:par>
                              <p:par>
                                <p:cTn id="42" presetID="47" presetClass="entr" presetSubtype="0" fill="hold" nodeType="withEffect">
                                  <p:stCondLst>
                                    <p:cond delay="0"/>
                                  </p:stCondLst>
                                  <p:childTnLst>
                                    <p:set>
                                      <p:cBhvr>
                                        <p:cTn id="43" dur="1" fill="hold">
                                          <p:stCondLst>
                                            <p:cond delay="0"/>
                                          </p:stCondLst>
                                        </p:cTn>
                                        <p:tgtEl>
                                          <p:spTgt spid="2"/>
                                        </p:tgtEl>
                                        <p:attrNameLst>
                                          <p:attrName>style.visibility</p:attrName>
                                        </p:attrNameLst>
                                      </p:cBhvr>
                                      <p:to>
                                        <p:strVal val="visible"/>
                                      </p:to>
                                    </p:set>
                                    <p:animEffect transition="in" filter="fade">
                                      <p:cBhvr>
                                        <p:cTn id="44" dur="1000"/>
                                        <p:tgtEl>
                                          <p:spTgt spid="2"/>
                                        </p:tgtEl>
                                      </p:cBhvr>
                                    </p:animEffect>
                                    <p:anim calcmode="lin" valueType="num">
                                      <p:cBhvr>
                                        <p:cTn id="45" dur="1000" fill="hold"/>
                                        <p:tgtEl>
                                          <p:spTgt spid="2"/>
                                        </p:tgtEl>
                                        <p:attrNameLst>
                                          <p:attrName>ppt_x</p:attrName>
                                        </p:attrNameLst>
                                      </p:cBhvr>
                                      <p:tavLst>
                                        <p:tav tm="0">
                                          <p:val>
                                            <p:strVal val="#ppt_x"/>
                                          </p:val>
                                        </p:tav>
                                        <p:tav tm="100000">
                                          <p:val>
                                            <p:strVal val="#ppt_x"/>
                                          </p:val>
                                        </p:tav>
                                      </p:tavLst>
                                    </p:anim>
                                    <p:anim calcmode="lin" valueType="num">
                                      <p:cBhvr>
                                        <p:cTn id="46" dur="1000" fill="hold"/>
                                        <p:tgtEl>
                                          <p:spTgt spid="2"/>
                                        </p:tgtEl>
                                        <p:attrNameLst>
                                          <p:attrName>ppt_y</p:attrName>
                                        </p:attrNameLst>
                                      </p:cBhvr>
                                      <p:tavLst>
                                        <p:tav tm="0">
                                          <p:val>
                                            <p:strVal val="#ppt_y-.1"/>
                                          </p:val>
                                        </p:tav>
                                        <p:tav tm="100000">
                                          <p:val>
                                            <p:strVal val="#ppt_y"/>
                                          </p:val>
                                        </p:tav>
                                      </p:tavLst>
                                    </p:anim>
                                  </p:childTnLst>
                                </p:cTn>
                              </p:par>
                            </p:childTnLst>
                          </p:cTn>
                        </p:par>
                        <p:par>
                          <p:cTn id="47" fill="hold">
                            <p:stCondLst>
                              <p:cond delay="500"/>
                            </p:stCondLst>
                            <p:childTnLst>
                              <p:par>
                                <p:cTn id="48" presetID="22" presetClass="entr" presetSubtype="1" fill="hold" grpId="0" nodeType="after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wipe(up)">
                                      <p:cBhvr>
                                        <p:cTn id="5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4" grpId="0"/>
      <p:bldP spid="75" grpId="0"/>
      <p:bldP spid="40" grpId="0" animBg="1"/>
      <p:bldP spid="58" grpId="0" animBg="1"/>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57C0E6A4-41D5-7E0D-B483-48724D605C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02" y="0"/>
            <a:ext cx="12228900" cy="6876524"/>
          </a:xfrm>
          <a:prstGeom prst="rect">
            <a:avLst/>
          </a:prstGeom>
        </p:spPr>
      </p:pic>
      <p:sp>
        <p:nvSpPr>
          <p:cNvPr id="26" name="任意多边形: 形状 25">
            <a:extLst>
              <a:ext uri="{FF2B5EF4-FFF2-40B4-BE49-F238E27FC236}">
                <a16:creationId xmlns:a16="http://schemas.microsoft.com/office/drawing/2014/main" id="{FE7A942C-0B1A-4216-896F-09EB16460E98}"/>
              </a:ext>
            </a:extLst>
          </p:cNvPr>
          <p:cNvSpPr/>
          <p:nvPr/>
        </p:nvSpPr>
        <p:spPr>
          <a:xfrm>
            <a:off x="-11577" y="0"/>
            <a:ext cx="12228901" cy="6876524"/>
          </a:xfrm>
          <a:custGeom>
            <a:avLst/>
            <a:gdLst/>
            <a:ahLst/>
            <a:cxnLst/>
            <a:rect l="l" t="t" r="r" b="b"/>
            <a:pathLst>
              <a:path w="12228901" h="6868201">
                <a:moveTo>
                  <a:pt x="0" y="5502935"/>
                </a:moveTo>
                <a:lnTo>
                  <a:pt x="2481154" y="5502935"/>
                </a:lnTo>
                <a:lnTo>
                  <a:pt x="2481154" y="6868201"/>
                </a:lnTo>
                <a:lnTo>
                  <a:pt x="0" y="6868201"/>
                </a:lnTo>
                <a:close/>
                <a:moveTo>
                  <a:pt x="2481154" y="1781767"/>
                </a:moveTo>
                <a:lnTo>
                  <a:pt x="2481154" y="4833125"/>
                </a:lnTo>
                <a:lnTo>
                  <a:pt x="401435" y="4833125"/>
                </a:lnTo>
                <a:cubicBezTo>
                  <a:pt x="845219" y="4281841"/>
                  <a:pt x="1231118" y="3764323"/>
                  <a:pt x="1559132" y="3280571"/>
                </a:cubicBezTo>
                <a:cubicBezTo>
                  <a:pt x="1887146" y="2796819"/>
                  <a:pt x="2194487" y="2297218"/>
                  <a:pt x="2481154" y="1781767"/>
                </a:cubicBezTo>
                <a:close/>
                <a:moveTo>
                  <a:pt x="0" y="0"/>
                </a:moveTo>
                <a:lnTo>
                  <a:pt x="12228901" y="0"/>
                </a:lnTo>
                <a:lnTo>
                  <a:pt x="12228901" y="6868201"/>
                </a:lnTo>
                <a:lnTo>
                  <a:pt x="3266734" y="6868201"/>
                </a:lnTo>
                <a:lnTo>
                  <a:pt x="3266734" y="5502935"/>
                </a:lnTo>
                <a:lnTo>
                  <a:pt x="4225969" y="5502935"/>
                </a:lnTo>
                <a:lnTo>
                  <a:pt x="4225969" y="4833125"/>
                </a:lnTo>
                <a:lnTo>
                  <a:pt x="3266734" y="4833125"/>
                </a:lnTo>
                <a:lnTo>
                  <a:pt x="3266734" y="603397"/>
                </a:lnTo>
                <a:lnTo>
                  <a:pt x="2427404" y="603397"/>
                </a:lnTo>
                <a:cubicBezTo>
                  <a:pt x="2077339" y="1289746"/>
                  <a:pt x="1633555" y="2022954"/>
                  <a:pt x="1096053" y="2803021"/>
                </a:cubicBezTo>
                <a:cubicBezTo>
                  <a:pt x="760114" y="3290563"/>
                  <a:pt x="425252" y="3742573"/>
                  <a:pt x="91467" y="4159051"/>
                </a:cubicBezTo>
                <a:lnTo>
                  <a:pt x="0" y="4271303"/>
                </a:lnTo>
                <a:close/>
              </a:path>
            </a:pathLst>
          </a:custGeom>
          <a:solidFill>
            <a:srgbClr val="FFFFFF">
              <a:alpha val="6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8" name="矩形 17">
            <a:extLst>
              <a:ext uri="{FF2B5EF4-FFF2-40B4-BE49-F238E27FC236}">
                <a16:creationId xmlns:a16="http://schemas.microsoft.com/office/drawing/2014/main" id="{C346A1D2-AEC8-419D-9D21-7994E3EC6737}"/>
              </a:ext>
            </a:extLst>
          </p:cNvPr>
          <p:cNvSpPr/>
          <p:nvPr/>
        </p:nvSpPr>
        <p:spPr>
          <a:xfrm>
            <a:off x="3453807" y="1819904"/>
            <a:ext cx="5241216" cy="675162"/>
          </a:xfrm>
          <a:prstGeom prst="rect">
            <a:avLst/>
          </a:prstGeom>
          <a:solidFill>
            <a:srgbClr val="185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Source Han Serif SC" panose="02020400000000000000" pitchFamily="18" charset="-122"/>
                <a:ea typeface="Source Han Serif SC" panose="02020400000000000000" pitchFamily="18" charset="-122"/>
                <a:sym typeface="Source Han Serif SC" panose="02020400000000000000" pitchFamily="18" charset="-122"/>
              </a:rPr>
              <a:t>PART FOUR</a:t>
            </a:r>
            <a:endParaRPr lang="zh-CN" altLang="en-US" sz="3600" b="1"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cxnSp>
        <p:nvCxnSpPr>
          <p:cNvPr id="20" name="直接连接符 19">
            <a:extLst>
              <a:ext uri="{FF2B5EF4-FFF2-40B4-BE49-F238E27FC236}">
                <a16:creationId xmlns:a16="http://schemas.microsoft.com/office/drawing/2014/main" id="{2044320A-522D-4DF2-A888-CCBF167A1773}"/>
              </a:ext>
            </a:extLst>
          </p:cNvPr>
          <p:cNvCxnSpPr/>
          <p:nvPr/>
        </p:nvCxnSpPr>
        <p:spPr>
          <a:xfrm flipH="1">
            <a:off x="7905458" y="3565415"/>
            <a:ext cx="2733924" cy="249487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E051055-B64A-4046-8529-48087E4F9222}"/>
              </a:ext>
            </a:extLst>
          </p:cNvPr>
          <p:cNvCxnSpPr/>
          <p:nvPr/>
        </p:nvCxnSpPr>
        <p:spPr>
          <a:xfrm flipH="1">
            <a:off x="8695023" y="2858213"/>
            <a:ext cx="2980956" cy="2711964"/>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2" name="任意多边形 13">
            <a:extLst>
              <a:ext uri="{FF2B5EF4-FFF2-40B4-BE49-F238E27FC236}">
                <a16:creationId xmlns:a16="http://schemas.microsoft.com/office/drawing/2014/main" id="{4846AA82-1AF3-4FF3-BA9B-1975A9C27935}"/>
              </a:ext>
            </a:extLst>
          </p:cNvPr>
          <p:cNvSpPr/>
          <p:nvPr/>
        </p:nvSpPr>
        <p:spPr>
          <a:xfrm>
            <a:off x="1076540" y="-777952"/>
            <a:ext cx="6404378" cy="8533854"/>
          </a:xfrm>
          <a:custGeom>
            <a:avLst/>
            <a:gdLst>
              <a:gd name="connsiteX0" fmla="*/ 0 w 6405212"/>
              <a:gd name="connsiteY0" fmla="*/ 0 h 8534965"/>
              <a:gd name="connsiteX1" fmla="*/ 6405212 w 6405212"/>
              <a:gd name="connsiteY1" fmla="*/ 0 h 8534965"/>
              <a:gd name="connsiteX2" fmla="*/ 6405212 w 6405212"/>
              <a:gd name="connsiteY2" fmla="*/ 8534965 h 8534965"/>
              <a:gd name="connsiteX3" fmla="*/ 0 w 6405212"/>
              <a:gd name="connsiteY3" fmla="*/ 8534965 h 8534965"/>
              <a:gd name="connsiteX4" fmla="*/ 0 w 6405212"/>
              <a:gd name="connsiteY4" fmla="*/ 0 h 8534965"/>
              <a:gd name="connsiteX5" fmla="*/ 6295488 w 6405212"/>
              <a:gd name="connsiteY5" fmla="*/ 1852377 h 8534965"/>
              <a:gd name="connsiteX6" fmla="*/ 2159529 w 6405212"/>
              <a:gd name="connsiteY6" fmla="*/ 5009000 h 8534965"/>
              <a:gd name="connsiteX7" fmla="*/ 6295488 w 6405212"/>
              <a:gd name="connsiteY7" fmla="*/ 5025329 h 8534965"/>
              <a:gd name="connsiteX8" fmla="*/ 6295488 w 6405212"/>
              <a:gd name="connsiteY8" fmla="*/ 1852377 h 85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5212" h="8534965">
                <a:moveTo>
                  <a:pt x="0" y="0"/>
                </a:moveTo>
                <a:lnTo>
                  <a:pt x="6405212" y="0"/>
                </a:lnTo>
                <a:lnTo>
                  <a:pt x="6405212" y="8534965"/>
                </a:lnTo>
                <a:lnTo>
                  <a:pt x="0" y="8534965"/>
                </a:lnTo>
                <a:lnTo>
                  <a:pt x="0" y="0"/>
                </a:lnTo>
                <a:close/>
                <a:moveTo>
                  <a:pt x="6295488" y="1852377"/>
                </a:moveTo>
                <a:lnTo>
                  <a:pt x="2159529" y="5009000"/>
                </a:lnTo>
                <a:lnTo>
                  <a:pt x="6295488" y="5025329"/>
                </a:lnTo>
                <a:lnTo>
                  <a:pt x="6295488" y="1852377"/>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nvGrpSpPr>
          <p:cNvPr id="23" name="组合 22">
            <a:extLst>
              <a:ext uri="{FF2B5EF4-FFF2-40B4-BE49-F238E27FC236}">
                <a16:creationId xmlns:a16="http://schemas.microsoft.com/office/drawing/2014/main" id="{7B4252BD-37A3-4FCB-A4AF-F7FCCF36977B}"/>
              </a:ext>
            </a:extLst>
          </p:cNvPr>
          <p:cNvGrpSpPr/>
          <p:nvPr/>
        </p:nvGrpSpPr>
        <p:grpSpPr>
          <a:xfrm>
            <a:off x="10777708" y="5270696"/>
            <a:ext cx="1048733" cy="1089070"/>
            <a:chOff x="564777" y="443753"/>
            <a:chExt cx="1048870" cy="1089212"/>
          </a:xfrm>
        </p:grpSpPr>
        <p:sp>
          <p:nvSpPr>
            <p:cNvPr id="24" name="矩形 23">
              <a:extLst>
                <a:ext uri="{FF2B5EF4-FFF2-40B4-BE49-F238E27FC236}">
                  <a16:creationId xmlns:a16="http://schemas.microsoft.com/office/drawing/2014/main" id="{071472C4-C6F8-4EC0-9E79-BA0912ACB9B3}"/>
                </a:ext>
              </a:extLst>
            </p:cNvPr>
            <p:cNvSpPr/>
            <p:nvPr userDrawn="1"/>
          </p:nvSpPr>
          <p:spPr>
            <a:xfrm>
              <a:off x="564777" y="443753"/>
              <a:ext cx="1048870" cy="1089212"/>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5" name="文本框 24">
              <a:extLst>
                <a:ext uri="{FF2B5EF4-FFF2-40B4-BE49-F238E27FC236}">
                  <a16:creationId xmlns:a16="http://schemas.microsoft.com/office/drawing/2014/main" id="{6451916F-07CD-42E7-A48E-19EC2B1FABC0}"/>
                </a:ext>
              </a:extLst>
            </p:cNvPr>
            <p:cNvSpPr txBox="1"/>
            <p:nvPr userDrawn="1"/>
          </p:nvSpPr>
          <p:spPr>
            <a:xfrm>
              <a:off x="679076" y="665193"/>
              <a:ext cx="820271" cy="646415"/>
            </a:xfrm>
            <a:prstGeom prst="rect">
              <a:avLst/>
            </a:prstGeom>
            <a:noFill/>
            <a:ln>
              <a:noFill/>
            </a:ln>
          </p:spPr>
          <p:txBody>
            <a:bodyPr wrap="square" rtlCol="0">
              <a:spAutoFit/>
            </a:bodyPr>
            <a:lstStyle/>
            <a:p>
              <a:pPr algn="ctr"/>
              <a:r>
                <a:rPr lang="zh-CN" altLang="en-US" dirty="0">
                  <a:solidFill>
                    <a:schemeClr val="accent4"/>
                  </a:solidFill>
                  <a:latin typeface="Source Han Serif SC" panose="02020400000000000000" pitchFamily="18" charset="-122"/>
                  <a:ea typeface="Source Han Serif SC" panose="02020400000000000000" pitchFamily="18" charset="-122"/>
                  <a:sym typeface="Source Han Serif SC" panose="02020400000000000000" pitchFamily="18" charset="-122"/>
                </a:rPr>
                <a:t>第四部分</a:t>
              </a:r>
            </a:p>
          </p:txBody>
        </p:sp>
      </p:grpSp>
      <p:sp>
        <p:nvSpPr>
          <p:cNvPr id="13" name="文本框 12">
            <a:extLst>
              <a:ext uri="{FF2B5EF4-FFF2-40B4-BE49-F238E27FC236}">
                <a16:creationId xmlns:a16="http://schemas.microsoft.com/office/drawing/2014/main" id="{83C2E96F-03BF-6447-804E-5016FEF225E7}"/>
              </a:ext>
            </a:extLst>
          </p:cNvPr>
          <p:cNvSpPr txBox="1"/>
          <p:nvPr/>
        </p:nvSpPr>
        <p:spPr>
          <a:xfrm>
            <a:off x="4652882" y="2660352"/>
            <a:ext cx="4740500" cy="1015663"/>
          </a:xfrm>
          <a:prstGeom prst="rect">
            <a:avLst/>
          </a:prstGeom>
          <a:noFill/>
        </p:spPr>
        <p:txBody>
          <a:bodyPr wrap="square" rtlCol="0">
            <a:spAutoFit/>
          </a:bodyPr>
          <a:lstStyle/>
          <a:p>
            <a:pPr algn="dist"/>
            <a:r>
              <a:rPr lang="zh-CN" altLang="en-US" sz="6000" dirty="0">
                <a:solidFill>
                  <a:srgbClr val="5BCDBA"/>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cs typeface="Meiryo UI" panose="020B0604030504040204" pitchFamily="34" charset="-128"/>
                <a:sym typeface="Source Han Serif SC" panose="02020400000000000000" pitchFamily="18" charset="-122"/>
              </a:rPr>
              <a:t>算法分析</a:t>
            </a:r>
            <a:endParaRPr lang="en-US" altLang="zh-CN" sz="6000" dirty="0">
              <a:solidFill>
                <a:srgbClr val="5BCDBA"/>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cs typeface="Meiryo UI" panose="020B0604030504040204" pitchFamily="34" charset="-128"/>
              <a:sym typeface="Source Han Serif SC" panose="02020400000000000000" pitchFamily="18" charset="-122"/>
            </a:endParaRPr>
          </a:p>
        </p:txBody>
      </p:sp>
    </p:spTree>
    <p:extLst>
      <p:ext uri="{BB962C8B-B14F-4D97-AF65-F5344CB8AC3E}">
        <p14:creationId xmlns:p14="http://schemas.microsoft.com/office/powerpoint/2010/main" val="3625494282"/>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MH_Others_2"/>
          <p:cNvSpPr/>
          <p:nvPr>
            <p:custDataLst>
              <p:tags r:id="rId1"/>
            </p:custDataLst>
          </p:nvPr>
        </p:nvSpPr>
        <p:spPr>
          <a:xfrm>
            <a:off x="0" y="37909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0" name="MH_Others_2"/>
          <p:cNvSpPr/>
          <p:nvPr>
            <p:custDataLst>
              <p:tags r:id="rId2"/>
            </p:custDataLst>
          </p:nvPr>
        </p:nvSpPr>
        <p:spPr>
          <a:xfrm>
            <a:off x="7589043" y="379093"/>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8" name="文本框 27"/>
          <p:cNvSpPr txBox="1"/>
          <p:nvPr/>
        </p:nvSpPr>
        <p:spPr>
          <a:xfrm>
            <a:off x="743873" y="1827808"/>
            <a:ext cx="6668367" cy="1476375"/>
          </a:xfrm>
          <a:prstGeom prst="rect">
            <a:avLst/>
          </a:prstGeom>
          <a:noFill/>
        </p:spPr>
        <p:txBody>
          <a:bodyPr wrap="square">
            <a:spAutoFit/>
          </a:bodyPr>
          <a:lstStyle/>
          <a:p>
            <a:r>
              <a:rPr lang="en-US" dirty="0">
                <a:sym typeface="+mn-ea"/>
              </a:rPr>
              <a:t> </a:t>
            </a:r>
            <a:r>
              <a:rPr lang="en-US" altLang="zh-CN" dirty="0"/>
              <a:t>Class Customer {</a:t>
            </a:r>
          </a:p>
          <a:p>
            <a:r>
              <a:rPr lang="en-US" altLang="zh-CN" dirty="0"/>
              <a:t>    String id;       // </a:t>
            </a:r>
            <a:r>
              <a:rPr lang="zh-CN" altLang="en-US" dirty="0"/>
              <a:t>客户</a:t>
            </a:r>
            <a:r>
              <a:rPr lang="en-US" altLang="zh-CN" dirty="0"/>
              <a:t>ID</a:t>
            </a:r>
          </a:p>
          <a:p>
            <a:r>
              <a:rPr lang="en-US" altLang="zh-CN" dirty="0"/>
              <a:t>    String name;     // </a:t>
            </a:r>
            <a:r>
              <a:rPr lang="zh-CN" altLang="en-US" dirty="0"/>
              <a:t>客户姓名</a:t>
            </a:r>
          </a:p>
          <a:p>
            <a:r>
              <a:rPr lang="zh-CN" altLang="en-US" dirty="0"/>
              <a:t>    </a:t>
            </a:r>
            <a:r>
              <a:rPr lang="en-US" altLang="zh-CN" dirty="0"/>
              <a:t>Integer priority;    // </a:t>
            </a:r>
            <a:r>
              <a:rPr lang="zh-CN" altLang="en-US" dirty="0"/>
              <a:t>优先级（</a:t>
            </a:r>
            <a:r>
              <a:rPr lang="en-US" altLang="zh-CN" dirty="0"/>
              <a:t>0</a:t>
            </a:r>
            <a:r>
              <a:rPr lang="zh-CN" altLang="en-US" dirty="0"/>
              <a:t>表示普通客户，</a:t>
            </a:r>
            <a:r>
              <a:rPr lang="en-US" altLang="zh-CN" dirty="0"/>
              <a:t>1</a:t>
            </a:r>
            <a:r>
              <a:rPr lang="zh-CN" altLang="en-US" dirty="0"/>
              <a:t>表示</a:t>
            </a:r>
            <a:r>
              <a:rPr lang="en-US" altLang="zh-CN" dirty="0"/>
              <a:t>VIP</a:t>
            </a:r>
            <a:r>
              <a:rPr lang="zh-CN" altLang="en-US" dirty="0"/>
              <a:t>客户）</a:t>
            </a:r>
            <a:endParaRPr lang="en-US" altLang="zh-CN" dirty="0"/>
          </a:p>
          <a:p>
            <a:r>
              <a:rPr lang="en-US" altLang="zh-CN" dirty="0"/>
              <a:t>}</a:t>
            </a:r>
            <a:r>
              <a:rPr lang="zh-CN" altLang="en-US" dirty="0"/>
              <a:t>。</a:t>
            </a:r>
          </a:p>
        </p:txBody>
      </p:sp>
      <p:sp>
        <p:nvSpPr>
          <p:cNvPr id="32" name="文本框 31"/>
          <p:cNvSpPr txBox="1"/>
          <p:nvPr/>
        </p:nvSpPr>
        <p:spPr>
          <a:xfrm>
            <a:off x="692438" y="3631856"/>
            <a:ext cx="6094268" cy="1477328"/>
          </a:xfrm>
          <a:prstGeom prst="rect">
            <a:avLst/>
          </a:prstGeom>
          <a:noFill/>
        </p:spPr>
        <p:txBody>
          <a:bodyPr wrap="square">
            <a:spAutoFit/>
          </a:bodyPr>
          <a:lstStyle/>
          <a:p>
            <a:r>
              <a:rPr lang="en-US" altLang="zh-CN" dirty="0"/>
              <a:t>Class Node {</a:t>
            </a:r>
          </a:p>
          <a:p>
            <a:r>
              <a:rPr lang="en-US" altLang="zh-CN" dirty="0"/>
              <a:t>    Customer data;       // </a:t>
            </a:r>
            <a:r>
              <a:rPr lang="zh-CN" altLang="en-US" dirty="0"/>
              <a:t>节点存储的客户数据</a:t>
            </a:r>
          </a:p>
          <a:p>
            <a:r>
              <a:rPr lang="zh-CN" altLang="en-US" dirty="0"/>
              <a:t>    </a:t>
            </a:r>
            <a:r>
              <a:rPr lang="en-US" altLang="zh-CN" dirty="0"/>
              <a:t>Node </a:t>
            </a:r>
            <a:r>
              <a:rPr lang="en-US" altLang="zh-CN" dirty="0" err="1"/>
              <a:t>prev</a:t>
            </a:r>
            <a:r>
              <a:rPr lang="en-US" altLang="zh-CN" dirty="0"/>
              <a:t>;           // </a:t>
            </a:r>
            <a:r>
              <a:rPr lang="zh-CN" altLang="en-US" dirty="0"/>
              <a:t>前一个节点指针</a:t>
            </a:r>
          </a:p>
          <a:p>
            <a:r>
              <a:rPr lang="zh-CN" altLang="en-US" dirty="0"/>
              <a:t>    </a:t>
            </a:r>
            <a:r>
              <a:rPr lang="en-US" altLang="zh-CN" dirty="0"/>
              <a:t>Node next;           // </a:t>
            </a:r>
            <a:r>
              <a:rPr lang="zh-CN" altLang="en-US" dirty="0"/>
              <a:t>后一个节点指针</a:t>
            </a:r>
          </a:p>
          <a:p>
            <a:r>
              <a:rPr lang="en-US" altLang="zh-CN" dirty="0"/>
              <a:t>}</a:t>
            </a:r>
            <a:endParaRPr lang="zh-CN" altLang="en-US" dirty="0"/>
          </a:p>
        </p:txBody>
      </p:sp>
      <p:sp>
        <p:nvSpPr>
          <p:cNvPr id="36" name="文本框 35"/>
          <p:cNvSpPr txBox="1"/>
          <p:nvPr/>
        </p:nvSpPr>
        <p:spPr>
          <a:xfrm>
            <a:off x="7285180" y="1149274"/>
            <a:ext cx="6094268" cy="645160"/>
          </a:xfrm>
          <a:prstGeom prst="rect">
            <a:avLst/>
          </a:prstGeom>
          <a:noFill/>
        </p:spPr>
        <p:txBody>
          <a:bodyPr wrap="square">
            <a:spAutoFit/>
          </a:bodyPr>
          <a:lstStyle/>
          <a:p>
            <a:endParaRPr lang="en-US" altLang="zh-CN" dirty="0"/>
          </a:p>
          <a:p>
            <a:r>
              <a:rPr lang="en-US" altLang="zh-CN" dirty="0"/>
              <a:t>   </a:t>
            </a:r>
            <a:endParaRPr lang="zh-CN" altLang="en-US" dirty="0"/>
          </a:p>
        </p:txBody>
      </p:sp>
      <p:sp>
        <p:nvSpPr>
          <p:cNvPr id="2" name="文本框 1"/>
          <p:cNvSpPr txBox="1"/>
          <p:nvPr/>
        </p:nvSpPr>
        <p:spPr>
          <a:xfrm>
            <a:off x="692150" y="5338445"/>
            <a:ext cx="4063365" cy="1198880"/>
          </a:xfrm>
          <a:prstGeom prst="rect">
            <a:avLst/>
          </a:prstGeom>
          <a:noFill/>
        </p:spPr>
        <p:txBody>
          <a:bodyPr wrap="square" rtlCol="0">
            <a:spAutoFit/>
          </a:bodyPr>
          <a:lstStyle/>
          <a:p>
            <a:r>
              <a:rPr lang="en-US" altLang="zh-CN" dirty="0">
                <a:sym typeface="+mn-ea"/>
              </a:rPr>
              <a:t>Class Queue {</a:t>
            </a:r>
            <a:endParaRPr lang="en-US" altLang="zh-CN" dirty="0"/>
          </a:p>
          <a:p>
            <a:r>
              <a:rPr lang="en-US" altLang="zh-CN" dirty="0">
                <a:sym typeface="+mn-ea"/>
              </a:rPr>
              <a:t>    Node head;           // </a:t>
            </a:r>
            <a:r>
              <a:rPr lang="zh-CN" altLang="en-US" dirty="0">
                <a:sym typeface="+mn-ea"/>
              </a:rPr>
              <a:t>队列头节点</a:t>
            </a:r>
            <a:endParaRPr lang="zh-CN" altLang="en-US" dirty="0"/>
          </a:p>
          <a:p>
            <a:r>
              <a:rPr lang="zh-CN" altLang="en-US" dirty="0">
                <a:sym typeface="+mn-ea"/>
              </a:rPr>
              <a:t>    </a:t>
            </a:r>
            <a:r>
              <a:rPr lang="en-US" altLang="zh-CN" dirty="0">
                <a:sym typeface="+mn-ea"/>
              </a:rPr>
              <a:t>Node tail;           // </a:t>
            </a:r>
            <a:r>
              <a:rPr lang="zh-CN" altLang="en-US" dirty="0">
                <a:sym typeface="+mn-ea"/>
              </a:rPr>
              <a:t>队列尾节点</a:t>
            </a:r>
            <a:endParaRPr lang="zh-CN" altLang="en-US" dirty="0"/>
          </a:p>
          <a:p>
            <a:r>
              <a:rPr lang="en-US" altLang="zh-CN" dirty="0">
                <a:sym typeface="+mn-ea"/>
              </a:rPr>
              <a:t>}</a:t>
            </a:r>
            <a:endParaRPr lang="zh-CN" altLang="en-US"/>
          </a:p>
        </p:txBody>
      </p:sp>
      <p:sp>
        <p:nvSpPr>
          <p:cNvPr id="4" name="文本框 3"/>
          <p:cNvSpPr txBox="1"/>
          <p:nvPr/>
        </p:nvSpPr>
        <p:spPr>
          <a:xfrm>
            <a:off x="1315085" y="1156335"/>
            <a:ext cx="4063365" cy="368300"/>
          </a:xfrm>
          <a:prstGeom prst="rect">
            <a:avLst/>
          </a:prstGeom>
          <a:noFill/>
        </p:spPr>
        <p:txBody>
          <a:bodyPr wrap="square" rtlCol="0">
            <a:spAutoFit/>
          </a:bodyPr>
          <a:lstStyle/>
          <a:p>
            <a:r>
              <a:rPr lang="zh-CN" altLang="en-US"/>
              <a:t>1. 客户和队列节点的表示</a:t>
            </a:r>
          </a:p>
        </p:txBody>
      </p:sp>
      <p:sp>
        <p:nvSpPr>
          <p:cNvPr id="11" name="TextBox 109">
            <a:extLst>
              <a:ext uri="{FF2B5EF4-FFF2-40B4-BE49-F238E27FC236}">
                <a16:creationId xmlns:a16="http://schemas.microsoft.com/office/drawing/2014/main" id="{4FD48987-41FD-974D-BAB5-73989E2C7D3E}"/>
              </a:ext>
            </a:extLst>
          </p:cNvPr>
          <p:cNvSpPr txBox="1"/>
          <p:nvPr/>
        </p:nvSpPr>
        <p:spPr>
          <a:xfrm>
            <a:off x="5057317" y="398795"/>
            <a:ext cx="2354923" cy="523220"/>
          </a:xfrm>
          <a:prstGeom prst="rect">
            <a:avLst/>
          </a:prstGeom>
          <a:noFill/>
        </p:spPr>
        <p:txBody>
          <a:bodyPr wrap="square" rtlCol="0">
            <a:spAutoFit/>
          </a:bodyPr>
          <a:lstStyle/>
          <a:p>
            <a:pPr algn="ctr"/>
            <a:r>
              <a:rPr lang="zh-CN" altLang="en-US"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算法分析</a:t>
            </a:r>
            <a:endParaRPr 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Tree>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MH_Others_2"/>
          <p:cNvSpPr/>
          <p:nvPr>
            <p:custDataLst>
              <p:tags r:id="rId1"/>
            </p:custDataLst>
          </p:nvPr>
        </p:nvSpPr>
        <p:spPr>
          <a:xfrm>
            <a:off x="0" y="37909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0" name="MH_Others_2"/>
          <p:cNvSpPr/>
          <p:nvPr>
            <p:custDataLst>
              <p:tags r:id="rId2"/>
            </p:custDataLst>
          </p:nvPr>
        </p:nvSpPr>
        <p:spPr>
          <a:xfrm>
            <a:off x="7589043" y="379093"/>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 name="文本框 2"/>
          <p:cNvSpPr txBox="1"/>
          <p:nvPr/>
        </p:nvSpPr>
        <p:spPr>
          <a:xfrm>
            <a:off x="1384300" y="1169670"/>
            <a:ext cx="4063365" cy="368300"/>
          </a:xfrm>
          <a:prstGeom prst="rect">
            <a:avLst/>
          </a:prstGeom>
          <a:noFill/>
        </p:spPr>
        <p:txBody>
          <a:bodyPr wrap="square" rtlCol="0">
            <a:spAutoFit/>
          </a:bodyPr>
          <a:lstStyle/>
          <a:p>
            <a:r>
              <a:rPr lang="zh-CN" altLang="en-US"/>
              <a:t>2. 队列操作</a:t>
            </a:r>
          </a:p>
        </p:txBody>
      </p:sp>
      <p:sp>
        <p:nvSpPr>
          <p:cNvPr id="4" name="文本框 3"/>
          <p:cNvSpPr txBox="1"/>
          <p:nvPr/>
        </p:nvSpPr>
        <p:spPr>
          <a:xfrm>
            <a:off x="1013460" y="1584960"/>
            <a:ext cx="4892675" cy="4246245"/>
          </a:xfrm>
          <a:prstGeom prst="rect">
            <a:avLst/>
          </a:prstGeom>
          <a:noFill/>
        </p:spPr>
        <p:txBody>
          <a:bodyPr wrap="square" rtlCol="0">
            <a:spAutoFit/>
          </a:bodyPr>
          <a:lstStyle/>
          <a:p>
            <a:r>
              <a:rPr lang="en-US" altLang="zh-CN" dirty="0">
                <a:sym typeface="+mn-ea"/>
              </a:rPr>
              <a:t> Method enqueue (){}//队列末尾添加新客户。如果队列为空，新节点既是头节点也是尾节点；否则，新节点成为新的尾节点。</a:t>
            </a:r>
          </a:p>
          <a:p>
            <a:r>
              <a:rPr lang="en-US" altLang="zh-CN" dirty="0">
                <a:sym typeface="+mn-ea"/>
              </a:rPr>
              <a:t> </a:t>
            </a:r>
          </a:p>
          <a:p>
            <a:r>
              <a:rPr lang="en-US" altLang="zh-CN" dirty="0">
                <a:sym typeface="+mn-ea"/>
              </a:rPr>
              <a:t>  Method dequeue() {}</a:t>
            </a:r>
            <a:endParaRPr lang="en-US" altLang="zh-CN" dirty="0"/>
          </a:p>
          <a:p>
            <a:r>
              <a:rPr lang="en-US" altLang="zh-CN" dirty="0">
                <a:sym typeface="+mn-ea"/>
              </a:rPr>
              <a:t>//</a:t>
            </a:r>
            <a:r>
              <a:rPr lang="zh-CN" altLang="en-US">
                <a:sym typeface="+mn-ea"/>
              </a:rPr>
              <a:t>从队列头部移除客户。如果队列只有一个节点，则头尾节点都设为nullptr；否则，新的头节点是原头节点的下一个节点。</a:t>
            </a:r>
            <a:endParaRPr lang="zh-CN" altLang="en-US"/>
          </a:p>
          <a:p>
            <a:endParaRPr lang="en-US" altLang="zh-CN" dirty="0">
              <a:sym typeface="+mn-ea"/>
            </a:endParaRPr>
          </a:p>
          <a:p>
            <a:r>
              <a:rPr lang="en-US" altLang="zh-CN" dirty="0">
                <a:sym typeface="+mn-ea"/>
              </a:rPr>
              <a:t>bool isEmpty() const;</a:t>
            </a:r>
          </a:p>
          <a:p>
            <a:r>
              <a:rPr lang="en-US" altLang="zh-CN" dirty="0">
                <a:sym typeface="+mn-ea"/>
              </a:rPr>
              <a:t>//</a:t>
            </a:r>
            <a:r>
              <a:rPr lang="zh-CN" altLang="en-US">
                <a:sym typeface="+mn-ea"/>
              </a:rPr>
              <a:t>检查队列是否为空，即头节点是否为nullptr。</a:t>
            </a:r>
            <a:endParaRPr lang="en-US" altLang="zh-CN" dirty="0">
              <a:sym typeface="+mn-ea"/>
            </a:endParaRPr>
          </a:p>
          <a:p>
            <a:r>
              <a:rPr lang="en-US" altLang="zh-CN" dirty="0">
                <a:sym typeface="+mn-ea"/>
              </a:rPr>
              <a:t>     </a:t>
            </a:r>
          </a:p>
          <a:p>
            <a:r>
              <a:rPr lang="en-US" altLang="zh-CN" dirty="0">
                <a:sym typeface="+mn-ea"/>
              </a:rPr>
              <a:t>    Method front() {}</a:t>
            </a:r>
            <a:endParaRPr lang="en-US" altLang="zh-CN" dirty="0"/>
          </a:p>
          <a:p>
            <a:r>
              <a:rPr lang="en-US" altLang="zh-CN" dirty="0">
                <a:sym typeface="+mn-ea"/>
              </a:rPr>
              <a:t>//</a:t>
            </a:r>
            <a:r>
              <a:rPr lang="zh-CN" altLang="en-US"/>
              <a:t>获取队列头部的客户数据，但不从队列中移除。</a:t>
            </a:r>
          </a:p>
        </p:txBody>
      </p:sp>
      <p:sp>
        <p:nvSpPr>
          <p:cNvPr id="6" name="TextBox 109">
            <a:extLst>
              <a:ext uri="{FF2B5EF4-FFF2-40B4-BE49-F238E27FC236}">
                <a16:creationId xmlns:a16="http://schemas.microsoft.com/office/drawing/2014/main" id="{2CB0FF42-8D6D-01E0-29AF-D8B342A197AA}"/>
              </a:ext>
            </a:extLst>
          </p:cNvPr>
          <p:cNvSpPr txBox="1"/>
          <p:nvPr/>
        </p:nvSpPr>
        <p:spPr>
          <a:xfrm>
            <a:off x="4930257" y="354524"/>
            <a:ext cx="2354923" cy="523220"/>
          </a:xfrm>
          <a:prstGeom prst="rect">
            <a:avLst/>
          </a:prstGeom>
          <a:noFill/>
        </p:spPr>
        <p:txBody>
          <a:bodyPr wrap="square" rtlCol="0">
            <a:spAutoFit/>
          </a:bodyPr>
          <a:lstStyle/>
          <a:p>
            <a:pPr algn="ctr"/>
            <a:r>
              <a:rPr lang="zh-CN" altLang="en-US"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算法分析</a:t>
            </a:r>
            <a:endParaRPr 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Tree>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30"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109">
            <a:extLst>
              <a:ext uri="{FF2B5EF4-FFF2-40B4-BE49-F238E27FC236}">
                <a16:creationId xmlns:a16="http://schemas.microsoft.com/office/drawing/2014/main" id="{A76F6521-1432-4F8A-A58B-158F6EE8938F}"/>
              </a:ext>
            </a:extLst>
          </p:cNvPr>
          <p:cNvSpPr txBox="1"/>
          <p:nvPr/>
        </p:nvSpPr>
        <p:spPr>
          <a:xfrm>
            <a:off x="4930257" y="354524"/>
            <a:ext cx="2354923" cy="523220"/>
          </a:xfrm>
          <a:prstGeom prst="rect">
            <a:avLst/>
          </a:prstGeom>
          <a:noFill/>
        </p:spPr>
        <p:txBody>
          <a:bodyPr wrap="square" rtlCol="0">
            <a:spAutoFit/>
          </a:bodyPr>
          <a:lstStyle/>
          <a:p>
            <a:pPr algn="ctr"/>
            <a:r>
              <a:rPr lang="zh-CN" altLang="en-US"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算法分析</a:t>
            </a:r>
            <a:endParaRPr 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9" name="MH_Others_2">
            <a:extLst>
              <a:ext uri="{FF2B5EF4-FFF2-40B4-BE49-F238E27FC236}">
                <a16:creationId xmlns:a16="http://schemas.microsoft.com/office/drawing/2014/main" id="{759D2B2A-2048-440C-9DA3-99A0BACAF0AB}"/>
              </a:ext>
            </a:extLst>
          </p:cNvPr>
          <p:cNvSpPr/>
          <p:nvPr>
            <p:custDataLst>
              <p:tags r:id="rId1"/>
            </p:custDataLst>
          </p:nvPr>
        </p:nvSpPr>
        <p:spPr>
          <a:xfrm>
            <a:off x="0" y="37909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prstTxWarp prst="textNoShape">
              <a:avLst/>
            </a:prstTxWarp>
            <a:noAutofit/>
          </a:bodyPr>
          <a:lstStyle/>
          <a:p>
            <a:endParaRPr lang="zh-CN" altLang="en-US" sz="1899">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0" name="MH_Others_2">
            <a:extLst>
              <a:ext uri="{FF2B5EF4-FFF2-40B4-BE49-F238E27FC236}">
                <a16:creationId xmlns:a16="http://schemas.microsoft.com/office/drawing/2014/main" id="{15AAE6A1-24B9-4EDA-850E-734676A56F2B}"/>
              </a:ext>
            </a:extLst>
          </p:cNvPr>
          <p:cNvSpPr/>
          <p:nvPr>
            <p:custDataLst>
              <p:tags r:id="rId2"/>
            </p:custDataLst>
          </p:nvPr>
        </p:nvSpPr>
        <p:spPr>
          <a:xfrm>
            <a:off x="7589043" y="379093"/>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prstTxWarp prst="textNoShape">
              <a:avLst/>
            </a:prstTxWarp>
            <a:noAutofit/>
          </a:bodyPr>
          <a:lstStyle/>
          <a:p>
            <a:endParaRPr lang="zh-CN" altLang="en-US" sz="1899">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0" name="文本框 39">
            <a:extLst>
              <a:ext uri="{FF2B5EF4-FFF2-40B4-BE49-F238E27FC236}">
                <a16:creationId xmlns:a16="http://schemas.microsoft.com/office/drawing/2014/main" id="{E4AAAFC0-3288-A199-EB40-9568EBB6F908}"/>
              </a:ext>
            </a:extLst>
          </p:cNvPr>
          <p:cNvSpPr txBox="1"/>
          <p:nvPr/>
        </p:nvSpPr>
        <p:spPr>
          <a:xfrm>
            <a:off x="593924" y="1065954"/>
            <a:ext cx="4767785" cy="3693319"/>
          </a:xfrm>
          <a:prstGeom prst="rect">
            <a:avLst/>
          </a:prstGeom>
          <a:noFill/>
        </p:spPr>
        <p:txBody>
          <a:bodyPr wrap="square">
            <a:spAutoFit/>
          </a:bodyPr>
          <a:lstStyle/>
          <a:p>
            <a:r>
              <a:rPr lang="en-US" altLang="zh-CN" dirty="0"/>
              <a:t>Class </a:t>
            </a:r>
            <a:r>
              <a:rPr lang="en-US" altLang="zh-CN" dirty="0" err="1"/>
              <a:t>BankQueueManager</a:t>
            </a:r>
            <a:r>
              <a:rPr lang="en-US" altLang="zh-CN" dirty="0"/>
              <a:t> {</a:t>
            </a:r>
          </a:p>
          <a:p>
            <a:r>
              <a:rPr lang="en-US" altLang="zh-CN" dirty="0"/>
              <a:t>    Queue </a:t>
            </a:r>
            <a:r>
              <a:rPr lang="en-US" altLang="zh-CN" dirty="0" err="1"/>
              <a:t>normalQueue</a:t>
            </a:r>
            <a:r>
              <a:rPr lang="en-US" altLang="zh-CN" dirty="0"/>
              <a:t>;    // </a:t>
            </a:r>
            <a:r>
              <a:rPr lang="zh-CN" altLang="en-US" dirty="0"/>
              <a:t>普通客户队列</a:t>
            </a:r>
          </a:p>
          <a:p>
            <a:r>
              <a:rPr lang="zh-CN" altLang="en-US" dirty="0"/>
              <a:t>    </a:t>
            </a:r>
            <a:r>
              <a:rPr lang="en-US" altLang="zh-CN" dirty="0"/>
              <a:t>Queue </a:t>
            </a:r>
            <a:r>
              <a:rPr lang="en-US" altLang="zh-CN" dirty="0" err="1"/>
              <a:t>vipQueue</a:t>
            </a:r>
            <a:r>
              <a:rPr lang="en-US" altLang="zh-CN" dirty="0"/>
              <a:t>;       // VIP</a:t>
            </a:r>
            <a:r>
              <a:rPr lang="zh-CN" altLang="en-US" dirty="0"/>
              <a:t>客户队列</a:t>
            </a:r>
          </a:p>
          <a:p>
            <a:endParaRPr lang="zh-CN" altLang="en-US" dirty="0"/>
          </a:p>
          <a:p>
            <a:r>
              <a:rPr lang="zh-CN" altLang="en-US" dirty="0"/>
              <a:t>    </a:t>
            </a:r>
            <a:r>
              <a:rPr lang="en-US" altLang="zh-CN" dirty="0"/>
              <a:t>Constructor() {</a:t>
            </a:r>
          </a:p>
          <a:p>
            <a:r>
              <a:rPr lang="en-US" altLang="zh-CN" dirty="0"/>
              <a:t>        </a:t>
            </a:r>
            <a:r>
              <a:rPr lang="en-US" altLang="zh-CN" dirty="0" err="1"/>
              <a:t>normalQueue</a:t>
            </a:r>
            <a:r>
              <a:rPr lang="en-US" altLang="zh-CN" dirty="0"/>
              <a:t> = Create Queue;</a:t>
            </a:r>
          </a:p>
          <a:p>
            <a:r>
              <a:rPr lang="en-US" altLang="zh-CN" dirty="0"/>
              <a:t>        </a:t>
            </a:r>
            <a:r>
              <a:rPr lang="en-US" altLang="zh-CN" dirty="0" err="1"/>
              <a:t>vipQueue</a:t>
            </a:r>
            <a:r>
              <a:rPr lang="en-US" altLang="zh-CN" dirty="0"/>
              <a:t> = Create Queue;</a:t>
            </a:r>
          </a:p>
          <a:p>
            <a:r>
              <a:rPr lang="en-US" altLang="zh-CN" dirty="0"/>
              <a:t>    }</a:t>
            </a:r>
          </a:p>
          <a:p>
            <a:endParaRPr lang="en-US" altLang="zh-CN" dirty="0"/>
          </a:p>
          <a:p>
            <a:r>
              <a:rPr lang="en-US" altLang="zh-CN" dirty="0"/>
              <a:t>    Method </a:t>
            </a:r>
            <a:r>
              <a:rPr lang="en-US" altLang="zh-CN" dirty="0" err="1"/>
              <a:t>enqueueNormal</a:t>
            </a:r>
            <a:r>
              <a:rPr lang="en-US" altLang="zh-CN" dirty="0"/>
              <a:t>(customer) {</a:t>
            </a:r>
          </a:p>
          <a:p>
            <a:r>
              <a:rPr lang="en-US" altLang="zh-CN" dirty="0"/>
              <a:t>        </a:t>
            </a:r>
            <a:r>
              <a:rPr lang="en-US" altLang="zh-CN" dirty="0" err="1"/>
              <a:t>normalQueue.enqueue</a:t>
            </a:r>
            <a:r>
              <a:rPr lang="en-US" altLang="zh-CN" dirty="0"/>
              <a:t>(customer);</a:t>
            </a:r>
          </a:p>
          <a:p>
            <a:r>
              <a:rPr lang="en-US" altLang="zh-CN" dirty="0"/>
              <a:t>    }</a:t>
            </a:r>
          </a:p>
          <a:p>
            <a:endParaRPr lang="zh-CN" altLang="en-US" dirty="0"/>
          </a:p>
        </p:txBody>
      </p:sp>
      <p:sp>
        <p:nvSpPr>
          <p:cNvPr id="7" name="文本框 6">
            <a:extLst>
              <a:ext uri="{FF2B5EF4-FFF2-40B4-BE49-F238E27FC236}">
                <a16:creationId xmlns:a16="http://schemas.microsoft.com/office/drawing/2014/main" id="{2FB57EC4-FB24-24C1-B18A-4EFC25FDA544}"/>
              </a:ext>
            </a:extLst>
          </p:cNvPr>
          <p:cNvSpPr txBox="1"/>
          <p:nvPr/>
        </p:nvSpPr>
        <p:spPr>
          <a:xfrm>
            <a:off x="6107718" y="1065954"/>
            <a:ext cx="6094268" cy="3970318"/>
          </a:xfrm>
          <a:prstGeom prst="rect">
            <a:avLst/>
          </a:prstGeom>
          <a:noFill/>
        </p:spPr>
        <p:txBody>
          <a:bodyPr wrap="square">
            <a:spAutoFit/>
          </a:bodyPr>
          <a:lstStyle/>
          <a:p>
            <a:endParaRPr lang="en-US" altLang="zh-CN" dirty="0"/>
          </a:p>
          <a:p>
            <a:r>
              <a:rPr lang="en-US" altLang="zh-CN" dirty="0"/>
              <a:t>    Method </a:t>
            </a:r>
            <a:r>
              <a:rPr lang="en-US" altLang="zh-CN" dirty="0" err="1"/>
              <a:t>enqueueVIP</a:t>
            </a:r>
            <a:r>
              <a:rPr lang="en-US" altLang="zh-CN" dirty="0"/>
              <a:t>(customer) {</a:t>
            </a:r>
          </a:p>
          <a:p>
            <a:r>
              <a:rPr lang="en-US" altLang="zh-CN" dirty="0"/>
              <a:t>        </a:t>
            </a:r>
            <a:r>
              <a:rPr lang="en-US" altLang="zh-CN" dirty="0" err="1"/>
              <a:t>vipQueue.enqueue</a:t>
            </a:r>
            <a:r>
              <a:rPr lang="en-US" altLang="zh-CN" dirty="0"/>
              <a:t>(customer);</a:t>
            </a:r>
          </a:p>
          <a:p>
            <a:r>
              <a:rPr lang="en-US" altLang="zh-CN" dirty="0"/>
              <a:t>    }</a:t>
            </a:r>
          </a:p>
          <a:p>
            <a:endParaRPr lang="en-US" altLang="zh-CN" dirty="0"/>
          </a:p>
          <a:p>
            <a:r>
              <a:rPr lang="en-US" altLang="zh-CN" dirty="0"/>
              <a:t>    Method </a:t>
            </a:r>
            <a:r>
              <a:rPr lang="en-US" altLang="zh-CN" dirty="0" err="1"/>
              <a:t>serveCustomer</a:t>
            </a:r>
            <a:r>
              <a:rPr lang="en-US" altLang="zh-CN" dirty="0"/>
              <a:t>() {</a:t>
            </a:r>
          </a:p>
          <a:p>
            <a:r>
              <a:rPr lang="en-US" altLang="zh-CN" dirty="0"/>
              <a:t>}</a:t>
            </a:r>
          </a:p>
          <a:p>
            <a:endParaRPr lang="en-US" altLang="zh-CN" dirty="0"/>
          </a:p>
          <a:p>
            <a:r>
              <a:rPr lang="en-US" altLang="zh-CN" dirty="0"/>
              <a:t>    Method </a:t>
            </a:r>
            <a:r>
              <a:rPr lang="en-US" altLang="zh-CN" dirty="0" err="1"/>
              <a:t>tempServeCustomer</a:t>
            </a:r>
            <a:r>
              <a:rPr lang="en-US" altLang="zh-CN" dirty="0"/>
              <a:t>() {</a:t>
            </a:r>
          </a:p>
          <a:p>
            <a:r>
              <a:rPr lang="en-US" altLang="zh-CN" dirty="0"/>
              <a:t>        If </a:t>
            </a:r>
            <a:r>
              <a:rPr lang="en-US" altLang="zh-CN" dirty="0" err="1"/>
              <a:t>vipQueue</a:t>
            </a:r>
            <a:r>
              <a:rPr lang="en-US" altLang="zh-CN" dirty="0"/>
              <a:t> is not empty Then</a:t>
            </a:r>
          </a:p>
          <a:p>
            <a:r>
              <a:rPr lang="en-US" altLang="zh-CN" dirty="0"/>
              <a:t>            Return </a:t>
            </a:r>
            <a:r>
              <a:rPr lang="en-US" altLang="zh-CN" dirty="0" err="1"/>
              <a:t>vipQueue.tempDequeue</a:t>
            </a:r>
            <a:r>
              <a:rPr lang="en-US" altLang="zh-CN" dirty="0"/>
              <a:t>();</a:t>
            </a:r>
          </a:p>
          <a:p>
            <a:r>
              <a:rPr lang="en-US" altLang="zh-CN" dirty="0"/>
              <a:t>        Return </a:t>
            </a:r>
            <a:r>
              <a:rPr lang="en-US" altLang="zh-CN" dirty="0" err="1"/>
              <a:t>normalQueue.tempDequeue</a:t>
            </a:r>
            <a:r>
              <a:rPr lang="en-US" altLang="zh-CN" dirty="0"/>
              <a:t>();</a:t>
            </a:r>
          </a:p>
          <a:p>
            <a:r>
              <a:rPr lang="en-US" altLang="zh-CN" dirty="0"/>
              <a:t>    }</a:t>
            </a:r>
          </a:p>
          <a:p>
            <a:r>
              <a:rPr lang="en-US" altLang="zh-CN" dirty="0"/>
              <a:t>}</a:t>
            </a:r>
            <a:endParaRPr lang="zh-CN" altLang="en-US" dirty="0"/>
          </a:p>
        </p:txBody>
      </p:sp>
    </p:spTree>
    <p:extLst>
      <p:ext uri="{BB962C8B-B14F-4D97-AF65-F5344CB8AC3E}">
        <p14:creationId xmlns:p14="http://schemas.microsoft.com/office/powerpoint/2010/main" val="2751443028"/>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2718B35-6108-88E8-23EB-728ACE02C48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 y="0"/>
            <a:ext cx="12190395" cy="6859588"/>
          </a:xfrm>
          <a:prstGeom prst="rect">
            <a:avLst/>
          </a:prstGeom>
        </p:spPr>
      </p:pic>
      <p:sp>
        <p:nvSpPr>
          <p:cNvPr id="26" name="文本框 25">
            <a:extLst>
              <a:ext uri="{FF2B5EF4-FFF2-40B4-BE49-F238E27FC236}">
                <a16:creationId xmlns:a16="http://schemas.microsoft.com/office/drawing/2014/main" id="{7FA84515-B48E-4991-B953-9F0623D51E5E}"/>
              </a:ext>
            </a:extLst>
          </p:cNvPr>
          <p:cNvSpPr txBox="1"/>
          <p:nvPr/>
        </p:nvSpPr>
        <p:spPr>
          <a:xfrm>
            <a:off x="4568879" y="1852973"/>
            <a:ext cx="3052654" cy="1830245"/>
          </a:xfrm>
          <a:prstGeom prst="rect">
            <a:avLst/>
          </a:prstGeom>
          <a:noFill/>
        </p:spPr>
        <p:txBody>
          <a:bodyPr wrap="square" rtlCol="0">
            <a:spAutoFit/>
          </a:bodyPr>
          <a:lstStyle/>
          <a:p>
            <a:pPr algn="dist">
              <a:lnSpc>
                <a:spcPct val="150000"/>
              </a:lnSpc>
            </a:pPr>
            <a:r>
              <a:rPr lang="zh-CN" altLang="en-US" sz="4000" b="1" dirty="0">
                <a:solidFill>
                  <a:srgbClr val="889485"/>
                </a:solidFill>
                <a:latin typeface="Source Han Serif SC" panose="02020400000000000000" pitchFamily="18" charset="-122"/>
                <a:ea typeface="Source Han Serif SC" panose="02020400000000000000" pitchFamily="18" charset="-122"/>
                <a:cs typeface="Arial Unicode MS" panose="020B0604020202020204" pitchFamily="34" charset="-122"/>
                <a:sym typeface="Source Han Serif SC" panose="02020400000000000000" pitchFamily="18" charset="-122"/>
              </a:rPr>
              <a:t>非常感谢</a:t>
            </a:r>
            <a:endParaRPr lang="en-US" altLang="zh-CN" sz="4000" b="1" dirty="0">
              <a:solidFill>
                <a:srgbClr val="889485"/>
              </a:solidFill>
              <a:latin typeface="Source Han Serif SC" panose="02020400000000000000" pitchFamily="18" charset="-122"/>
              <a:ea typeface="Source Han Serif SC" panose="02020400000000000000" pitchFamily="18" charset="-122"/>
              <a:cs typeface="Arial Unicode MS" panose="020B0604020202020204" pitchFamily="34" charset="-122"/>
              <a:sym typeface="Source Han Serif SC" panose="02020400000000000000" pitchFamily="18" charset="-122"/>
            </a:endParaRPr>
          </a:p>
          <a:p>
            <a:pPr algn="dist">
              <a:lnSpc>
                <a:spcPct val="150000"/>
              </a:lnSpc>
            </a:pPr>
            <a:r>
              <a:rPr lang="zh-CN" altLang="en-US" sz="4000" b="1" dirty="0">
                <a:solidFill>
                  <a:srgbClr val="889485"/>
                </a:solidFill>
                <a:latin typeface="Source Han Serif SC" panose="02020400000000000000" pitchFamily="18" charset="-122"/>
                <a:ea typeface="Source Han Serif SC" panose="02020400000000000000" pitchFamily="18" charset="-122"/>
                <a:cs typeface="Arial Unicode MS" panose="020B0604020202020204" pitchFamily="34" charset="-122"/>
                <a:sym typeface="Source Han Serif SC" panose="02020400000000000000" pitchFamily="18" charset="-122"/>
              </a:rPr>
              <a:t>您的聆听</a:t>
            </a:r>
          </a:p>
        </p:txBody>
      </p:sp>
      <p:pic>
        <p:nvPicPr>
          <p:cNvPr id="5" name="图片 4">
            <a:extLst>
              <a:ext uri="{FF2B5EF4-FFF2-40B4-BE49-F238E27FC236}">
                <a16:creationId xmlns:a16="http://schemas.microsoft.com/office/drawing/2014/main" id="{FBD67A28-FF2F-1FA4-1487-DA3EA3E3BEBC}"/>
              </a:ext>
            </a:extLst>
          </p:cNvPr>
          <p:cNvPicPr>
            <a:picLocks noChangeAspect="1"/>
          </p:cNvPicPr>
          <p:nvPr/>
        </p:nvPicPr>
        <p:blipFill>
          <a:blip r:embed="rId5" cstate="print">
            <a:duotone>
              <a:prstClr val="black"/>
              <a:schemeClr val="accent2">
                <a:tint val="45000"/>
                <a:satMod val="400000"/>
              </a:schemeClr>
            </a:duotone>
            <a:extLst>
              <a:ext uri="{BEBA8EAE-BF5A-486C-A8C5-ECC9F3942E4B}">
                <a14:imgProps xmlns:a14="http://schemas.microsoft.com/office/drawing/2010/main">
                  <a14:imgLayer r:embed="rId6">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268034" y="0"/>
            <a:ext cx="3237929" cy="1644993"/>
          </a:xfrm>
          <a:prstGeom prst="rect">
            <a:avLst/>
          </a:prstGeom>
        </p:spPr>
      </p:pic>
      <p:sp>
        <p:nvSpPr>
          <p:cNvPr id="8" name="文本框 7">
            <a:extLst>
              <a:ext uri="{FF2B5EF4-FFF2-40B4-BE49-F238E27FC236}">
                <a16:creationId xmlns:a16="http://schemas.microsoft.com/office/drawing/2014/main" id="{1D05110A-55D3-8F33-E674-6CFBB64A4330}"/>
              </a:ext>
            </a:extLst>
          </p:cNvPr>
          <p:cNvSpPr txBox="1"/>
          <p:nvPr/>
        </p:nvSpPr>
        <p:spPr>
          <a:xfrm>
            <a:off x="1868700" y="5346778"/>
            <a:ext cx="3274525" cy="1200329"/>
          </a:xfrm>
          <a:prstGeom prst="rect">
            <a:avLst/>
          </a:prstGeom>
          <a:noFill/>
        </p:spPr>
        <p:txBody>
          <a:bodyPr wrap="square" rtlCol="0">
            <a:spAutoFit/>
          </a:bodyPr>
          <a:lstStyle/>
          <a:p>
            <a:r>
              <a:rPr lang="zh-CN" altLang="en-US"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第四组</a:t>
            </a:r>
            <a:endParaRPr lang="en-US" altLang="zh-CN"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a:p>
            <a:r>
              <a:rPr lang="zh-CN" altLang="en-US"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成员：张嘉麟 魏余昊 周灵菲</a:t>
            </a:r>
            <a:endParaRPr lang="en-US" altLang="zh-CN"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a:p>
            <a:r>
              <a:rPr lang="en-US" altLang="zh-CN"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杜泉睿 魏嘉泽 刘艺</a:t>
            </a:r>
            <a:endParaRPr lang="en-US" altLang="zh-CN"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a:p>
            <a:r>
              <a:rPr lang="zh-CN" altLang="en-US"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汇报：张嘉麟</a:t>
            </a:r>
          </a:p>
        </p:txBody>
      </p:sp>
    </p:spTree>
    <p:extLst>
      <p:ext uri="{BB962C8B-B14F-4D97-AF65-F5344CB8AC3E}">
        <p14:creationId xmlns:p14="http://schemas.microsoft.com/office/powerpoint/2010/main" val="161458655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图片 18">
            <a:extLst>
              <a:ext uri="{FF2B5EF4-FFF2-40B4-BE49-F238E27FC236}">
                <a16:creationId xmlns:a16="http://schemas.microsoft.com/office/drawing/2014/main" id="{21543605-F918-D3DE-9DC5-89B36F93EF94}"/>
              </a:ext>
            </a:extLst>
          </p:cNvPr>
          <p:cNvPicPr>
            <a:picLocks noChangeAspect="1"/>
          </p:cNvPicPr>
          <p:nvPr/>
        </p:nvPicPr>
        <p:blipFill rotWithShape="1">
          <a:blip r:embed="rId4">
            <a:extLst>
              <a:ext uri="{28A0092B-C50C-407E-A947-70E740481C1C}">
                <a14:useLocalDpi xmlns:a14="http://schemas.microsoft.com/office/drawing/2010/main" val="0"/>
              </a:ext>
            </a:extLst>
          </a:blip>
          <a:srcRect t="9686" b="5908"/>
          <a:stretch/>
        </p:blipFill>
        <p:spPr>
          <a:xfrm>
            <a:off x="0" y="0"/>
            <a:ext cx="12190414" cy="6859588"/>
          </a:xfrm>
          <a:prstGeom prst="rect">
            <a:avLst/>
          </a:prstGeom>
        </p:spPr>
      </p:pic>
      <p:sp>
        <p:nvSpPr>
          <p:cNvPr id="24" name="任意多边形: 形状 23">
            <a:extLst>
              <a:ext uri="{FF2B5EF4-FFF2-40B4-BE49-F238E27FC236}">
                <a16:creationId xmlns:a16="http://schemas.microsoft.com/office/drawing/2014/main" id="{5E2D6071-7746-4ED5-97D0-AEC1151C6C6B}"/>
              </a:ext>
            </a:extLst>
          </p:cNvPr>
          <p:cNvSpPr/>
          <p:nvPr/>
        </p:nvSpPr>
        <p:spPr>
          <a:xfrm>
            <a:off x="0" y="0"/>
            <a:ext cx="12190413" cy="6886349"/>
          </a:xfrm>
          <a:custGeom>
            <a:avLst/>
            <a:gdLst>
              <a:gd name="connsiteX0" fmla="*/ 0 w 12190413"/>
              <a:gd name="connsiteY0" fmla="*/ 0 h 6886349"/>
              <a:gd name="connsiteX1" fmla="*/ 12190413 w 12190413"/>
              <a:gd name="connsiteY1" fmla="*/ 0 h 6886349"/>
              <a:gd name="connsiteX2" fmla="*/ 12190413 w 12190413"/>
              <a:gd name="connsiteY2" fmla="*/ 6626296 h 6886349"/>
              <a:gd name="connsiteX3" fmla="*/ 6057032 w 12190413"/>
              <a:gd name="connsiteY3" fmla="*/ 904622 h 6886349"/>
              <a:gd name="connsiteX4" fmla="*/ 1344000 w 12190413"/>
              <a:gd name="connsiteY4" fmla="*/ 5956785 h 6886349"/>
              <a:gd name="connsiteX5" fmla="*/ 2340451 w 12190413"/>
              <a:gd name="connsiteY5" fmla="*/ 6886349 h 6886349"/>
              <a:gd name="connsiteX6" fmla="*/ 0 w 12190413"/>
              <a:gd name="connsiteY6" fmla="*/ 6886349 h 6886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0413" h="6886349">
                <a:moveTo>
                  <a:pt x="0" y="0"/>
                </a:moveTo>
                <a:lnTo>
                  <a:pt x="12190413" y="0"/>
                </a:lnTo>
                <a:lnTo>
                  <a:pt x="12190413" y="6626296"/>
                </a:lnTo>
                <a:lnTo>
                  <a:pt x="6057032" y="904622"/>
                </a:lnTo>
                <a:lnTo>
                  <a:pt x="1344000" y="5956785"/>
                </a:lnTo>
                <a:lnTo>
                  <a:pt x="2340451" y="6886349"/>
                </a:lnTo>
                <a:lnTo>
                  <a:pt x="0" y="6886349"/>
                </a:lnTo>
                <a:close/>
              </a:path>
            </a:pathLst>
          </a:custGeom>
          <a:solidFill>
            <a:srgbClr val="FFFFFF">
              <a:alpha val="2745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9" name="文本框 8"/>
          <p:cNvSpPr txBox="1"/>
          <p:nvPr/>
        </p:nvSpPr>
        <p:spPr>
          <a:xfrm>
            <a:off x="7513729" y="805290"/>
            <a:ext cx="3508349" cy="1015531"/>
          </a:xfrm>
          <a:prstGeom prst="rect">
            <a:avLst/>
          </a:prstGeom>
          <a:noFill/>
        </p:spPr>
        <p:txBody>
          <a:bodyPr vert="horz" wrap="square" rtlCol="0">
            <a:spAutoFit/>
          </a:bodyPr>
          <a:lstStyle/>
          <a:p>
            <a:pPr algn="dist"/>
            <a:r>
              <a:rPr lang="zh-CN" altLang="en-US" sz="5999"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目录</a:t>
            </a:r>
          </a:p>
        </p:txBody>
      </p:sp>
      <p:sp>
        <p:nvSpPr>
          <p:cNvPr id="18" name="文本框 17"/>
          <p:cNvSpPr txBox="1"/>
          <p:nvPr/>
        </p:nvSpPr>
        <p:spPr>
          <a:xfrm>
            <a:off x="4659548" y="2853949"/>
            <a:ext cx="2414151" cy="369332"/>
          </a:xfrm>
          <a:prstGeom prst="rect">
            <a:avLst/>
          </a:prstGeom>
          <a:noFill/>
        </p:spPr>
        <p:txBody>
          <a:bodyPr wrap="square" rtlCol="0">
            <a:spAutoFit/>
          </a:bodyPr>
          <a:lstStyle/>
          <a:p>
            <a:pPr algn="ctr"/>
            <a:r>
              <a:rPr lang="en-US" altLang="zh-CN"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dirty="0">
                <a:solidFill>
                  <a:schemeClr val="bg1"/>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sym typeface="Source Han Serif SC" panose="02020400000000000000" pitchFamily="18" charset="-122"/>
              </a:rPr>
              <a:t>题目分析</a:t>
            </a:r>
          </a:p>
        </p:txBody>
      </p:sp>
      <p:sp>
        <p:nvSpPr>
          <p:cNvPr id="12" name="文本框 11"/>
          <p:cNvSpPr txBox="1"/>
          <p:nvPr/>
        </p:nvSpPr>
        <p:spPr>
          <a:xfrm>
            <a:off x="5209178" y="2338895"/>
            <a:ext cx="2043687" cy="461665"/>
          </a:xfrm>
          <a:prstGeom prst="rect">
            <a:avLst/>
          </a:prstGeom>
          <a:noFill/>
        </p:spPr>
        <p:txBody>
          <a:bodyPr wrap="square" rtlCol="0">
            <a:spAutoFit/>
          </a:bodyPr>
          <a:lstStyle/>
          <a:p>
            <a:r>
              <a:rPr lang="zh-CN" altLang="en-US" sz="24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第一部分</a:t>
            </a:r>
            <a:endParaRPr lang="zh-CN" altLang="en-US" sz="20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7" name="文本框 46"/>
          <p:cNvSpPr txBox="1"/>
          <p:nvPr/>
        </p:nvSpPr>
        <p:spPr>
          <a:xfrm>
            <a:off x="5209178" y="4552498"/>
            <a:ext cx="2294751" cy="461665"/>
          </a:xfrm>
          <a:prstGeom prst="rect">
            <a:avLst/>
          </a:prstGeom>
          <a:noFill/>
        </p:spPr>
        <p:txBody>
          <a:bodyPr wrap="square" rtlCol="0">
            <a:spAutoFit/>
          </a:bodyPr>
          <a:lstStyle/>
          <a:p>
            <a:r>
              <a:rPr lang="zh-CN" altLang="en-US" sz="24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第三部分</a:t>
            </a:r>
            <a:endParaRPr lang="zh-CN" altLang="en-US" sz="20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9" name="文本框 48"/>
          <p:cNvSpPr txBox="1"/>
          <p:nvPr/>
        </p:nvSpPr>
        <p:spPr>
          <a:xfrm>
            <a:off x="5209178" y="3509912"/>
            <a:ext cx="2043687" cy="461665"/>
          </a:xfrm>
          <a:prstGeom prst="rect">
            <a:avLst/>
          </a:prstGeom>
          <a:noFill/>
        </p:spPr>
        <p:txBody>
          <a:bodyPr wrap="square" rtlCol="0">
            <a:spAutoFit/>
          </a:bodyPr>
          <a:lstStyle/>
          <a:p>
            <a:r>
              <a:rPr lang="zh-CN" altLang="en-US" sz="24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第二部分</a:t>
            </a:r>
          </a:p>
        </p:txBody>
      </p:sp>
      <p:sp>
        <p:nvSpPr>
          <p:cNvPr id="25" name="文本框 24">
            <a:extLst>
              <a:ext uri="{FF2B5EF4-FFF2-40B4-BE49-F238E27FC236}">
                <a16:creationId xmlns:a16="http://schemas.microsoft.com/office/drawing/2014/main" id="{ECF173D0-C149-4D3A-8DEB-4F9FAF1CE2A2}"/>
              </a:ext>
            </a:extLst>
          </p:cNvPr>
          <p:cNvSpPr txBox="1"/>
          <p:nvPr/>
        </p:nvSpPr>
        <p:spPr>
          <a:xfrm>
            <a:off x="5218978" y="5592633"/>
            <a:ext cx="2294751" cy="461665"/>
          </a:xfrm>
          <a:prstGeom prst="rect">
            <a:avLst/>
          </a:prstGeom>
          <a:noFill/>
        </p:spPr>
        <p:txBody>
          <a:bodyPr wrap="square" rtlCol="0">
            <a:spAutoFit/>
          </a:bodyPr>
          <a:lstStyle/>
          <a:p>
            <a:r>
              <a:rPr lang="zh-CN" altLang="en-US" sz="24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第四部分</a:t>
            </a:r>
            <a:endParaRPr lang="zh-CN" altLang="en-US" sz="20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1" name="文本框 30">
            <a:extLst>
              <a:ext uri="{FF2B5EF4-FFF2-40B4-BE49-F238E27FC236}">
                <a16:creationId xmlns:a16="http://schemas.microsoft.com/office/drawing/2014/main" id="{BD7CF0EB-E75B-C69D-7FC2-8DC685E75673}"/>
              </a:ext>
            </a:extLst>
          </p:cNvPr>
          <p:cNvSpPr txBox="1"/>
          <p:nvPr/>
        </p:nvSpPr>
        <p:spPr>
          <a:xfrm>
            <a:off x="4659547" y="3973319"/>
            <a:ext cx="2414151" cy="369332"/>
          </a:xfrm>
          <a:prstGeom prst="rect">
            <a:avLst/>
          </a:prstGeom>
          <a:noFill/>
        </p:spPr>
        <p:txBody>
          <a:bodyPr wrap="square" rtlCol="0">
            <a:spAutoFit/>
          </a:bodyPr>
          <a:lstStyle/>
          <a:p>
            <a:pPr algn="ctr"/>
            <a:r>
              <a:rPr lang="en-US" altLang="zh-CN"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dirty="0">
                <a:solidFill>
                  <a:schemeClr val="bg1"/>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sym typeface="Source Han Serif SC" panose="02020400000000000000" pitchFamily="18" charset="-122"/>
              </a:rPr>
              <a:t>逻辑结构</a:t>
            </a:r>
          </a:p>
        </p:txBody>
      </p:sp>
      <p:sp>
        <p:nvSpPr>
          <p:cNvPr id="32" name="文本框 31">
            <a:extLst>
              <a:ext uri="{FF2B5EF4-FFF2-40B4-BE49-F238E27FC236}">
                <a16:creationId xmlns:a16="http://schemas.microsoft.com/office/drawing/2014/main" id="{518F15F2-9B69-DD77-3251-B80C97130122}"/>
              </a:ext>
            </a:extLst>
          </p:cNvPr>
          <p:cNvSpPr txBox="1"/>
          <p:nvPr/>
        </p:nvSpPr>
        <p:spPr>
          <a:xfrm>
            <a:off x="4659546" y="5034307"/>
            <a:ext cx="2414151" cy="369332"/>
          </a:xfrm>
          <a:prstGeom prst="rect">
            <a:avLst/>
          </a:prstGeom>
          <a:noFill/>
        </p:spPr>
        <p:txBody>
          <a:bodyPr wrap="square" rtlCol="0">
            <a:spAutoFit/>
          </a:bodyPr>
          <a:lstStyle/>
          <a:p>
            <a:pPr algn="ctr"/>
            <a:r>
              <a:rPr lang="en-US" altLang="zh-CN"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dirty="0">
                <a:solidFill>
                  <a:schemeClr val="bg1"/>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sym typeface="Source Han Serif SC" panose="02020400000000000000" pitchFamily="18" charset="-122"/>
              </a:rPr>
              <a:t>存储结构</a:t>
            </a:r>
          </a:p>
        </p:txBody>
      </p:sp>
      <p:sp>
        <p:nvSpPr>
          <p:cNvPr id="33" name="文本框 32">
            <a:extLst>
              <a:ext uri="{FF2B5EF4-FFF2-40B4-BE49-F238E27FC236}">
                <a16:creationId xmlns:a16="http://schemas.microsoft.com/office/drawing/2014/main" id="{55CF7141-00C0-6188-A578-604AACB5B9D5}"/>
              </a:ext>
            </a:extLst>
          </p:cNvPr>
          <p:cNvSpPr txBox="1"/>
          <p:nvPr/>
        </p:nvSpPr>
        <p:spPr>
          <a:xfrm>
            <a:off x="4659546" y="6058315"/>
            <a:ext cx="2414151" cy="369332"/>
          </a:xfrm>
          <a:prstGeom prst="rect">
            <a:avLst/>
          </a:prstGeom>
          <a:noFill/>
        </p:spPr>
        <p:txBody>
          <a:bodyPr wrap="square" rtlCol="0">
            <a:spAutoFit/>
          </a:bodyPr>
          <a:lstStyle/>
          <a:p>
            <a:pPr algn="ctr"/>
            <a:r>
              <a:rPr lang="en-US" altLang="zh-CN"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a:t>
            </a:r>
            <a:r>
              <a:rPr lang="zh-CN" altLang="en-US" dirty="0">
                <a:solidFill>
                  <a:schemeClr val="bg1"/>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sym typeface="Source Han Serif SC" panose="02020400000000000000" pitchFamily="18" charset="-122"/>
              </a:rPr>
              <a:t>算法分析</a:t>
            </a:r>
          </a:p>
        </p:txBody>
      </p:sp>
    </p:spTree>
    <p:extLst>
      <p:ext uri="{BB962C8B-B14F-4D97-AF65-F5344CB8AC3E}">
        <p14:creationId xmlns:p14="http://schemas.microsoft.com/office/powerpoint/2010/main" val="4084674187"/>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8" name="图片 17">
            <a:extLst>
              <a:ext uri="{FF2B5EF4-FFF2-40B4-BE49-F238E27FC236}">
                <a16:creationId xmlns:a16="http://schemas.microsoft.com/office/drawing/2014/main" id="{F3D2F9FD-8459-277B-F0F3-5C2498417513}"/>
              </a:ext>
            </a:extLst>
          </p:cNvPr>
          <p:cNvPicPr>
            <a:picLocks noChangeAspect="1"/>
          </p:cNvPicPr>
          <p:nvPr/>
        </p:nvPicPr>
        <p:blipFill rotWithShape="1">
          <a:blip r:embed="rId4">
            <a:extLst>
              <a:ext uri="{28A0092B-C50C-407E-A947-70E740481C1C}">
                <a14:useLocalDpi xmlns:a14="http://schemas.microsoft.com/office/drawing/2010/main" val="0"/>
              </a:ext>
            </a:extLst>
          </a:blip>
          <a:srcRect r="-315" b="15512"/>
          <a:stretch/>
        </p:blipFill>
        <p:spPr>
          <a:xfrm>
            <a:off x="-1451" y="-1"/>
            <a:ext cx="12224318" cy="6859589"/>
          </a:xfrm>
          <a:prstGeom prst="rect">
            <a:avLst/>
          </a:prstGeom>
        </p:spPr>
      </p:pic>
      <p:sp>
        <p:nvSpPr>
          <p:cNvPr id="23" name="任意多边形: 形状 22">
            <a:extLst>
              <a:ext uri="{FF2B5EF4-FFF2-40B4-BE49-F238E27FC236}">
                <a16:creationId xmlns:a16="http://schemas.microsoft.com/office/drawing/2014/main" id="{7453601C-F06F-492B-8E65-899486FF8465}"/>
              </a:ext>
            </a:extLst>
          </p:cNvPr>
          <p:cNvSpPr/>
          <p:nvPr/>
        </p:nvSpPr>
        <p:spPr>
          <a:xfrm>
            <a:off x="-1" y="-5955"/>
            <a:ext cx="12190414" cy="6868201"/>
          </a:xfrm>
          <a:custGeom>
            <a:avLst/>
            <a:gdLst/>
            <a:ahLst/>
            <a:cxnLst/>
            <a:rect l="l" t="t" r="r" b="b"/>
            <a:pathLst>
              <a:path w="12228901" h="6868201">
                <a:moveTo>
                  <a:pt x="0" y="0"/>
                </a:moveTo>
                <a:lnTo>
                  <a:pt x="12228901" y="0"/>
                </a:lnTo>
                <a:lnTo>
                  <a:pt x="12228901" y="6868201"/>
                </a:lnTo>
                <a:lnTo>
                  <a:pt x="2580386" y="6868201"/>
                </a:lnTo>
                <a:lnTo>
                  <a:pt x="2580386" y="462820"/>
                </a:lnTo>
                <a:lnTo>
                  <a:pt x="2274423" y="462820"/>
                </a:lnTo>
                <a:cubicBezTo>
                  <a:pt x="2067691" y="644744"/>
                  <a:pt x="1771376" y="838382"/>
                  <a:pt x="1385477" y="1043735"/>
                </a:cubicBezTo>
                <a:cubicBezTo>
                  <a:pt x="999578" y="1249089"/>
                  <a:pt x="637109" y="1398625"/>
                  <a:pt x="298069" y="1492343"/>
                </a:cubicBezTo>
                <a:lnTo>
                  <a:pt x="298069" y="2286192"/>
                </a:lnTo>
                <a:cubicBezTo>
                  <a:pt x="554416" y="2222794"/>
                  <a:pt x="833504" y="2112537"/>
                  <a:pt x="1135332" y="1955422"/>
                </a:cubicBezTo>
                <a:cubicBezTo>
                  <a:pt x="1437160" y="1798306"/>
                  <a:pt x="1651472" y="1656350"/>
                  <a:pt x="1778267" y="1529554"/>
                </a:cubicBezTo>
                <a:lnTo>
                  <a:pt x="1778267" y="6868201"/>
                </a:lnTo>
                <a:lnTo>
                  <a:pt x="0" y="6868201"/>
                </a:lnTo>
                <a:close/>
              </a:path>
            </a:pathLst>
          </a:custGeom>
          <a:solidFill>
            <a:srgbClr val="FFFFFF">
              <a:alpha val="6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1" name="矩形 20"/>
          <p:cNvSpPr/>
          <p:nvPr/>
        </p:nvSpPr>
        <p:spPr>
          <a:xfrm>
            <a:off x="3453806" y="1819904"/>
            <a:ext cx="4703057" cy="675162"/>
          </a:xfrm>
          <a:prstGeom prst="rect">
            <a:avLst/>
          </a:prstGeom>
          <a:solidFill>
            <a:srgbClr val="185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Source Han Serif SC" panose="02020400000000000000" pitchFamily="18" charset="-122"/>
                <a:ea typeface="Source Han Serif SC" panose="02020400000000000000" pitchFamily="18" charset="-122"/>
                <a:sym typeface="Source Han Serif SC" panose="02020400000000000000" pitchFamily="18" charset="-122"/>
              </a:rPr>
              <a:t>PART ONE</a:t>
            </a:r>
            <a:endParaRPr lang="zh-CN" altLang="en-US" sz="3600" b="1"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cxnSp>
        <p:nvCxnSpPr>
          <p:cNvPr id="20" name="直接连接符 19"/>
          <p:cNvCxnSpPr/>
          <p:nvPr/>
        </p:nvCxnSpPr>
        <p:spPr>
          <a:xfrm flipH="1">
            <a:off x="7905458" y="3565415"/>
            <a:ext cx="2733924" cy="249487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8695023" y="2858213"/>
            <a:ext cx="2980956" cy="2711964"/>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4" name="任意多边形 13"/>
          <p:cNvSpPr/>
          <p:nvPr/>
        </p:nvSpPr>
        <p:spPr>
          <a:xfrm>
            <a:off x="1076540" y="-777952"/>
            <a:ext cx="6404378" cy="8533854"/>
          </a:xfrm>
          <a:custGeom>
            <a:avLst/>
            <a:gdLst>
              <a:gd name="connsiteX0" fmla="*/ 0 w 6405212"/>
              <a:gd name="connsiteY0" fmla="*/ 0 h 8534965"/>
              <a:gd name="connsiteX1" fmla="*/ 6405212 w 6405212"/>
              <a:gd name="connsiteY1" fmla="*/ 0 h 8534965"/>
              <a:gd name="connsiteX2" fmla="*/ 6405212 w 6405212"/>
              <a:gd name="connsiteY2" fmla="*/ 8534965 h 8534965"/>
              <a:gd name="connsiteX3" fmla="*/ 0 w 6405212"/>
              <a:gd name="connsiteY3" fmla="*/ 8534965 h 8534965"/>
              <a:gd name="connsiteX4" fmla="*/ 0 w 6405212"/>
              <a:gd name="connsiteY4" fmla="*/ 0 h 8534965"/>
              <a:gd name="connsiteX5" fmla="*/ 6295488 w 6405212"/>
              <a:gd name="connsiteY5" fmla="*/ 1852377 h 8534965"/>
              <a:gd name="connsiteX6" fmla="*/ 2159529 w 6405212"/>
              <a:gd name="connsiteY6" fmla="*/ 5009000 h 8534965"/>
              <a:gd name="connsiteX7" fmla="*/ 6295488 w 6405212"/>
              <a:gd name="connsiteY7" fmla="*/ 5025329 h 8534965"/>
              <a:gd name="connsiteX8" fmla="*/ 6295488 w 6405212"/>
              <a:gd name="connsiteY8" fmla="*/ 1852377 h 85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5212" h="8534965">
                <a:moveTo>
                  <a:pt x="0" y="0"/>
                </a:moveTo>
                <a:lnTo>
                  <a:pt x="6405212" y="0"/>
                </a:lnTo>
                <a:lnTo>
                  <a:pt x="6405212" y="8534965"/>
                </a:lnTo>
                <a:lnTo>
                  <a:pt x="0" y="8534965"/>
                </a:lnTo>
                <a:lnTo>
                  <a:pt x="0" y="0"/>
                </a:lnTo>
                <a:close/>
                <a:moveTo>
                  <a:pt x="6295488" y="1852377"/>
                </a:moveTo>
                <a:lnTo>
                  <a:pt x="2159529" y="5009000"/>
                </a:lnTo>
                <a:lnTo>
                  <a:pt x="6295488" y="5025329"/>
                </a:lnTo>
                <a:lnTo>
                  <a:pt x="6295488" y="1852377"/>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nvGrpSpPr>
          <p:cNvPr id="15" name="组合 14"/>
          <p:cNvGrpSpPr/>
          <p:nvPr/>
        </p:nvGrpSpPr>
        <p:grpSpPr>
          <a:xfrm>
            <a:off x="10777708" y="5270696"/>
            <a:ext cx="1048733" cy="1089070"/>
            <a:chOff x="564777" y="443753"/>
            <a:chExt cx="1048870" cy="1089212"/>
          </a:xfrm>
        </p:grpSpPr>
        <p:sp>
          <p:nvSpPr>
            <p:cNvPr id="16" name="矩形 15"/>
            <p:cNvSpPr/>
            <p:nvPr userDrawn="1"/>
          </p:nvSpPr>
          <p:spPr>
            <a:xfrm>
              <a:off x="564777" y="443753"/>
              <a:ext cx="1048870" cy="1089212"/>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7" name="文本框 16"/>
            <p:cNvSpPr txBox="1"/>
            <p:nvPr userDrawn="1"/>
          </p:nvSpPr>
          <p:spPr>
            <a:xfrm>
              <a:off x="679076" y="665193"/>
              <a:ext cx="820271" cy="646415"/>
            </a:xfrm>
            <a:prstGeom prst="rect">
              <a:avLst/>
            </a:prstGeom>
            <a:noFill/>
            <a:ln>
              <a:noFill/>
            </a:ln>
          </p:spPr>
          <p:txBody>
            <a:bodyPr wrap="square" rtlCol="0">
              <a:spAutoFit/>
            </a:bodyPr>
            <a:lstStyle/>
            <a:p>
              <a:pPr algn="ctr"/>
              <a:r>
                <a:rPr lang="zh-CN" altLang="en-US" dirty="0">
                  <a:solidFill>
                    <a:schemeClr val="accent4"/>
                  </a:solidFill>
                  <a:latin typeface="Source Han Serif SC" panose="02020400000000000000" pitchFamily="18" charset="-122"/>
                  <a:ea typeface="Source Han Serif SC" panose="02020400000000000000" pitchFamily="18" charset="-122"/>
                  <a:sym typeface="Source Han Serif SC" panose="02020400000000000000" pitchFamily="18" charset="-122"/>
                </a:rPr>
                <a:t>第一部分</a:t>
              </a:r>
            </a:p>
          </p:txBody>
        </p:sp>
      </p:grpSp>
      <p:sp>
        <p:nvSpPr>
          <p:cNvPr id="12" name="文本框 11">
            <a:extLst>
              <a:ext uri="{FF2B5EF4-FFF2-40B4-BE49-F238E27FC236}">
                <a16:creationId xmlns:a16="http://schemas.microsoft.com/office/drawing/2014/main" id="{8E6C7E54-749E-07D1-BE5E-8EE65F363F6B}"/>
              </a:ext>
            </a:extLst>
          </p:cNvPr>
          <p:cNvSpPr txBox="1"/>
          <p:nvPr/>
        </p:nvSpPr>
        <p:spPr>
          <a:xfrm>
            <a:off x="4652882" y="2660352"/>
            <a:ext cx="4740500" cy="1015663"/>
          </a:xfrm>
          <a:prstGeom prst="rect">
            <a:avLst/>
          </a:prstGeom>
          <a:noFill/>
        </p:spPr>
        <p:txBody>
          <a:bodyPr wrap="square" rtlCol="0">
            <a:spAutoFit/>
          </a:bodyPr>
          <a:lstStyle/>
          <a:p>
            <a:pPr algn="dist"/>
            <a:r>
              <a:rPr lang="zh-CN" altLang="en-US" sz="6000" dirty="0">
                <a:solidFill>
                  <a:srgbClr val="5BCDBA"/>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cs typeface="Meiryo UI" panose="020B0604030504040204" pitchFamily="34" charset="-128"/>
                <a:sym typeface="Source Han Serif SC" panose="02020400000000000000" pitchFamily="18" charset="-122"/>
              </a:rPr>
              <a:t>题目分析</a:t>
            </a:r>
            <a:endParaRPr lang="en-US" altLang="zh-CN" sz="6000" dirty="0">
              <a:solidFill>
                <a:srgbClr val="5BCDBA"/>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cs typeface="Meiryo UI" panose="020B0604030504040204" pitchFamily="34" charset="-128"/>
              <a:sym typeface="Source Han Serif SC" panose="02020400000000000000" pitchFamily="18" charset="-122"/>
            </a:endParaRPr>
          </a:p>
        </p:txBody>
      </p:sp>
    </p:spTree>
    <p:extLst>
      <p:ext uri="{BB962C8B-B14F-4D97-AF65-F5344CB8AC3E}">
        <p14:creationId xmlns:p14="http://schemas.microsoft.com/office/powerpoint/2010/main" val="1198842326"/>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 name="TextBox 109">
            <a:extLst>
              <a:ext uri="{FF2B5EF4-FFF2-40B4-BE49-F238E27FC236}">
                <a16:creationId xmlns:a16="http://schemas.microsoft.com/office/drawing/2014/main" id="{FFED4D01-7176-43CC-885C-052AB2AF0959}"/>
              </a:ext>
            </a:extLst>
          </p:cNvPr>
          <p:cNvSpPr txBox="1"/>
          <p:nvPr/>
        </p:nvSpPr>
        <p:spPr>
          <a:xfrm>
            <a:off x="4930257" y="354524"/>
            <a:ext cx="2354923" cy="523220"/>
          </a:xfrm>
          <a:prstGeom prst="rect">
            <a:avLst/>
          </a:prstGeom>
          <a:noFill/>
        </p:spPr>
        <p:txBody>
          <a:bodyPr wrap="square" rtlCol="0">
            <a:spAutoFit/>
          </a:bodyPr>
          <a:lstStyle/>
          <a:p>
            <a:pPr algn="ctr"/>
            <a:r>
              <a:rPr lang="zh-CN" altLang="en-US"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题目分析</a:t>
            </a:r>
            <a:endParaRPr 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7" name="MH_Others_2">
            <a:extLst>
              <a:ext uri="{FF2B5EF4-FFF2-40B4-BE49-F238E27FC236}">
                <a16:creationId xmlns:a16="http://schemas.microsoft.com/office/drawing/2014/main" id="{52D095BE-9EDF-40B5-AE9D-E4CAE4E06142}"/>
              </a:ext>
            </a:extLst>
          </p:cNvPr>
          <p:cNvSpPr/>
          <p:nvPr>
            <p:custDataLst>
              <p:tags r:id="rId2"/>
            </p:custDataLst>
          </p:nvPr>
        </p:nvSpPr>
        <p:spPr>
          <a:xfrm>
            <a:off x="0" y="37909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prstTxWarp prst="textNoShape">
              <a:avLst/>
            </a:prstTxWarp>
            <a:noAutofit/>
          </a:bodyPr>
          <a:lstStyle/>
          <a:p>
            <a:endParaRPr lang="zh-CN" altLang="en-US" sz="1899">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8" name="MH_Others_2">
            <a:extLst>
              <a:ext uri="{FF2B5EF4-FFF2-40B4-BE49-F238E27FC236}">
                <a16:creationId xmlns:a16="http://schemas.microsoft.com/office/drawing/2014/main" id="{511CB2BC-59BE-4534-8453-DE52E156ED06}"/>
              </a:ext>
            </a:extLst>
          </p:cNvPr>
          <p:cNvSpPr/>
          <p:nvPr>
            <p:custDataLst>
              <p:tags r:id="rId3"/>
            </p:custDataLst>
          </p:nvPr>
        </p:nvSpPr>
        <p:spPr>
          <a:xfrm>
            <a:off x="7589043" y="379093"/>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prstTxWarp prst="textNoShape">
              <a:avLst/>
            </a:prstTxWarp>
            <a:noAutofit/>
          </a:bodyPr>
          <a:lstStyle/>
          <a:p>
            <a:endParaRPr lang="zh-CN" altLang="en-US" sz="1899">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26" name="图片 25">
            <a:extLst>
              <a:ext uri="{FF2B5EF4-FFF2-40B4-BE49-F238E27FC236}">
                <a16:creationId xmlns:a16="http://schemas.microsoft.com/office/drawing/2014/main" id="{790308A0-D222-FFBA-D4DC-51EDE33BBB87}"/>
              </a:ext>
            </a:extLst>
          </p:cNvPr>
          <p:cNvPicPr>
            <a:picLocks noChangeAspect="1"/>
          </p:cNvPicPr>
          <p:nvPr/>
        </p:nvPicPr>
        <p:blipFill>
          <a:blip r:embed="rId6"/>
          <a:stretch>
            <a:fillRect/>
          </a:stretch>
        </p:blipFill>
        <p:spPr>
          <a:xfrm>
            <a:off x="1239816" y="1284184"/>
            <a:ext cx="3632200" cy="4064000"/>
          </a:xfrm>
          <a:prstGeom prst="rect">
            <a:avLst/>
          </a:prstGeom>
        </p:spPr>
      </p:pic>
      <p:pic>
        <p:nvPicPr>
          <p:cNvPr id="29" name="图片 28">
            <a:extLst>
              <a:ext uri="{FF2B5EF4-FFF2-40B4-BE49-F238E27FC236}">
                <a16:creationId xmlns:a16="http://schemas.microsoft.com/office/drawing/2014/main" id="{362D3B03-1D79-43AC-7FAB-55CFE53FDDB3}"/>
              </a:ext>
            </a:extLst>
          </p:cNvPr>
          <p:cNvPicPr>
            <a:picLocks noChangeAspect="1"/>
          </p:cNvPicPr>
          <p:nvPr/>
        </p:nvPicPr>
        <p:blipFill>
          <a:blip r:embed="rId7"/>
          <a:stretch>
            <a:fillRect/>
          </a:stretch>
        </p:blipFill>
        <p:spPr>
          <a:xfrm>
            <a:off x="6605814" y="1125434"/>
            <a:ext cx="3683000" cy="4381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1+#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6" name="TextBox 109">
            <a:extLst>
              <a:ext uri="{FF2B5EF4-FFF2-40B4-BE49-F238E27FC236}">
                <a16:creationId xmlns:a16="http://schemas.microsoft.com/office/drawing/2014/main" id="{79E8BC07-AA70-41EE-96C3-441CD71C2527}"/>
              </a:ext>
            </a:extLst>
          </p:cNvPr>
          <p:cNvSpPr txBox="1"/>
          <p:nvPr/>
        </p:nvSpPr>
        <p:spPr>
          <a:xfrm>
            <a:off x="4930257" y="354524"/>
            <a:ext cx="2354923" cy="523220"/>
          </a:xfrm>
          <a:prstGeom prst="rect">
            <a:avLst/>
          </a:prstGeom>
          <a:noFill/>
        </p:spPr>
        <p:txBody>
          <a:bodyPr wrap="square" rtlCol="0">
            <a:spAutoFit/>
          </a:bodyPr>
          <a:lstStyle/>
          <a:p>
            <a:pPr algn="ctr"/>
            <a:r>
              <a:rPr lang="zh-CN" altLang="en-US"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题目分析</a:t>
            </a:r>
            <a:endParaRPr 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9" name="MH_Others_2">
            <a:extLst>
              <a:ext uri="{FF2B5EF4-FFF2-40B4-BE49-F238E27FC236}">
                <a16:creationId xmlns:a16="http://schemas.microsoft.com/office/drawing/2014/main" id="{2EB42DB3-13D1-4121-8C01-610F963EFA4C}"/>
              </a:ext>
            </a:extLst>
          </p:cNvPr>
          <p:cNvSpPr/>
          <p:nvPr>
            <p:custDataLst>
              <p:tags r:id="rId2"/>
            </p:custDataLst>
          </p:nvPr>
        </p:nvSpPr>
        <p:spPr>
          <a:xfrm>
            <a:off x="0" y="37909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prstTxWarp prst="textNoShape">
              <a:avLst/>
            </a:prstTxWarp>
            <a:noAutofit/>
          </a:bodyPr>
          <a:lstStyle/>
          <a:p>
            <a:endParaRPr lang="zh-CN" altLang="en-US" sz="1899">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0" name="MH_Others_2">
            <a:extLst>
              <a:ext uri="{FF2B5EF4-FFF2-40B4-BE49-F238E27FC236}">
                <a16:creationId xmlns:a16="http://schemas.microsoft.com/office/drawing/2014/main" id="{9D1692A2-75C6-4886-A972-46A32894541D}"/>
              </a:ext>
            </a:extLst>
          </p:cNvPr>
          <p:cNvSpPr/>
          <p:nvPr>
            <p:custDataLst>
              <p:tags r:id="rId3"/>
            </p:custDataLst>
          </p:nvPr>
        </p:nvSpPr>
        <p:spPr>
          <a:xfrm>
            <a:off x="7589043" y="379093"/>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prstTxWarp prst="textNoShape">
              <a:avLst/>
            </a:prstTxWarp>
            <a:noAutofit/>
          </a:bodyPr>
          <a:lstStyle/>
          <a:p>
            <a:endParaRPr lang="zh-CN" altLang="en-US" sz="1899">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47" name="图片 46">
            <a:extLst>
              <a:ext uri="{FF2B5EF4-FFF2-40B4-BE49-F238E27FC236}">
                <a16:creationId xmlns:a16="http://schemas.microsoft.com/office/drawing/2014/main" id="{9CDAC82C-D692-26AD-F1DB-4B11289471F0}"/>
              </a:ext>
            </a:extLst>
          </p:cNvPr>
          <p:cNvPicPr>
            <a:picLocks noChangeAspect="1"/>
          </p:cNvPicPr>
          <p:nvPr/>
        </p:nvPicPr>
        <p:blipFill>
          <a:blip r:embed="rId6"/>
          <a:stretch>
            <a:fillRect/>
          </a:stretch>
        </p:blipFill>
        <p:spPr>
          <a:xfrm>
            <a:off x="-1587" y="3109219"/>
            <a:ext cx="12192000" cy="1910384"/>
          </a:xfrm>
          <a:prstGeom prst="rect">
            <a:avLst/>
          </a:prstGeom>
        </p:spPr>
      </p:pic>
    </p:spTree>
    <p:extLst>
      <p:ext uri="{BB962C8B-B14F-4D97-AF65-F5344CB8AC3E}">
        <p14:creationId xmlns:p14="http://schemas.microsoft.com/office/powerpoint/2010/main" val="3531635641"/>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1+#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717118F-C22A-ACCB-5CA9-7D41B4D91E0E}"/>
              </a:ext>
            </a:extLst>
          </p:cNvPr>
          <p:cNvPicPr>
            <a:picLocks noChangeAspect="1"/>
          </p:cNvPicPr>
          <p:nvPr/>
        </p:nvPicPr>
        <p:blipFill rotWithShape="1">
          <a:blip r:embed="rId4">
            <a:extLst>
              <a:ext uri="{28A0092B-C50C-407E-A947-70E740481C1C}">
                <a14:useLocalDpi xmlns:a14="http://schemas.microsoft.com/office/drawing/2010/main" val="0"/>
              </a:ext>
            </a:extLst>
          </a:blip>
          <a:srcRect r="-315" b="15512"/>
          <a:stretch/>
        </p:blipFill>
        <p:spPr>
          <a:xfrm>
            <a:off x="-1453" y="-1"/>
            <a:ext cx="12270617" cy="6859589"/>
          </a:xfrm>
          <a:prstGeom prst="rect">
            <a:avLst/>
          </a:prstGeom>
        </p:spPr>
      </p:pic>
      <p:sp>
        <p:nvSpPr>
          <p:cNvPr id="26" name="任意多边形: 形状 25">
            <a:extLst>
              <a:ext uri="{FF2B5EF4-FFF2-40B4-BE49-F238E27FC236}">
                <a16:creationId xmlns:a16="http://schemas.microsoft.com/office/drawing/2014/main" id="{DAB9518C-D43B-4F55-9673-302073671A09}"/>
              </a:ext>
            </a:extLst>
          </p:cNvPr>
          <p:cNvSpPr/>
          <p:nvPr/>
        </p:nvSpPr>
        <p:spPr>
          <a:xfrm>
            <a:off x="-16937" y="0"/>
            <a:ext cx="12262952" cy="6868201"/>
          </a:xfrm>
          <a:custGeom>
            <a:avLst/>
            <a:gdLst/>
            <a:ahLst/>
            <a:cxnLst/>
            <a:rect l="l" t="t" r="r" b="b"/>
            <a:pathLst>
              <a:path w="12228901" h="6868201">
                <a:moveTo>
                  <a:pt x="0" y="0"/>
                </a:moveTo>
                <a:lnTo>
                  <a:pt x="12228901" y="0"/>
                </a:lnTo>
                <a:lnTo>
                  <a:pt x="12228901" y="6868201"/>
                </a:lnTo>
                <a:lnTo>
                  <a:pt x="3940679" y="6868201"/>
                </a:lnTo>
                <a:lnTo>
                  <a:pt x="3940679" y="6288515"/>
                </a:lnTo>
                <a:lnTo>
                  <a:pt x="757013" y="6288515"/>
                </a:lnTo>
                <a:cubicBezTo>
                  <a:pt x="757013" y="6079027"/>
                  <a:pt x="792847" y="5901238"/>
                  <a:pt x="864514" y="5755148"/>
                </a:cubicBezTo>
                <a:cubicBezTo>
                  <a:pt x="936181" y="5609057"/>
                  <a:pt x="1062287" y="5456076"/>
                  <a:pt x="1242832" y="5296204"/>
                </a:cubicBezTo>
                <a:cubicBezTo>
                  <a:pt x="1423378" y="5136332"/>
                  <a:pt x="1781024" y="4871715"/>
                  <a:pt x="2315769" y="4502355"/>
                </a:cubicBezTo>
                <a:cubicBezTo>
                  <a:pt x="2839489" y="4141264"/>
                  <a:pt x="3209539" y="3788442"/>
                  <a:pt x="3425918" y="3443889"/>
                </a:cubicBezTo>
                <a:cubicBezTo>
                  <a:pt x="3642297" y="3099336"/>
                  <a:pt x="3750486" y="2691386"/>
                  <a:pt x="3750486" y="2220038"/>
                </a:cubicBezTo>
                <a:cubicBezTo>
                  <a:pt x="3750486" y="1690805"/>
                  <a:pt x="3574075" y="1271140"/>
                  <a:pt x="3221254" y="961043"/>
                </a:cubicBezTo>
                <a:cubicBezTo>
                  <a:pt x="2868432" y="650945"/>
                  <a:pt x="2402597" y="495897"/>
                  <a:pt x="1823748" y="495897"/>
                </a:cubicBezTo>
                <a:cubicBezTo>
                  <a:pt x="1465413" y="495897"/>
                  <a:pt x="1153249" y="553782"/>
                  <a:pt x="887254" y="669551"/>
                </a:cubicBezTo>
                <a:cubicBezTo>
                  <a:pt x="621259" y="785321"/>
                  <a:pt x="383518" y="952085"/>
                  <a:pt x="174030" y="1169842"/>
                </a:cubicBezTo>
                <a:lnTo>
                  <a:pt x="174030" y="1955422"/>
                </a:lnTo>
                <a:cubicBezTo>
                  <a:pt x="408326" y="1704587"/>
                  <a:pt x="660539" y="1511638"/>
                  <a:pt x="930668" y="1376573"/>
                </a:cubicBezTo>
                <a:cubicBezTo>
                  <a:pt x="1200797" y="1241509"/>
                  <a:pt x="1468170" y="1173976"/>
                  <a:pt x="1732786" y="1173976"/>
                </a:cubicBezTo>
                <a:cubicBezTo>
                  <a:pt x="2107660" y="1173976"/>
                  <a:pt x="2403975" y="1272518"/>
                  <a:pt x="2621732" y="1469602"/>
                </a:cubicBezTo>
                <a:cubicBezTo>
                  <a:pt x="2839489" y="1666686"/>
                  <a:pt x="2948368" y="1937505"/>
                  <a:pt x="2948368" y="2282058"/>
                </a:cubicBezTo>
                <a:cubicBezTo>
                  <a:pt x="2948368" y="2621097"/>
                  <a:pt x="2856717" y="2923615"/>
                  <a:pt x="2673415" y="3189609"/>
                </a:cubicBezTo>
                <a:cubicBezTo>
                  <a:pt x="2490113" y="3455604"/>
                  <a:pt x="2147628" y="3765012"/>
                  <a:pt x="1645959" y="4117834"/>
                </a:cubicBezTo>
                <a:cubicBezTo>
                  <a:pt x="1155316" y="4459630"/>
                  <a:pt x="794225" y="4752500"/>
                  <a:pt x="562686" y="4996443"/>
                </a:cubicBezTo>
                <a:cubicBezTo>
                  <a:pt x="331146" y="5240386"/>
                  <a:pt x="165072" y="5491220"/>
                  <a:pt x="64462" y="5748946"/>
                </a:cubicBezTo>
                <a:lnTo>
                  <a:pt x="0" y="5947883"/>
                </a:lnTo>
                <a:close/>
              </a:path>
            </a:pathLst>
          </a:custGeom>
          <a:solidFill>
            <a:srgbClr val="FFFFFF">
              <a:alpha val="6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Source Han Serif SC" panose="02020400000000000000" pitchFamily="18" charset="-122"/>
            </a:endParaRPr>
          </a:p>
        </p:txBody>
      </p:sp>
      <p:sp>
        <p:nvSpPr>
          <p:cNvPr id="18" name="矩形 17">
            <a:extLst>
              <a:ext uri="{FF2B5EF4-FFF2-40B4-BE49-F238E27FC236}">
                <a16:creationId xmlns:a16="http://schemas.microsoft.com/office/drawing/2014/main" id="{C2562456-FE26-4736-9471-C6CE0640C83F}"/>
              </a:ext>
            </a:extLst>
          </p:cNvPr>
          <p:cNvSpPr/>
          <p:nvPr/>
        </p:nvSpPr>
        <p:spPr>
          <a:xfrm>
            <a:off x="3453806" y="1819904"/>
            <a:ext cx="4740499" cy="675162"/>
          </a:xfrm>
          <a:prstGeom prst="rect">
            <a:avLst/>
          </a:prstGeom>
          <a:solidFill>
            <a:srgbClr val="185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Source Han Serif SC" panose="02020400000000000000" pitchFamily="18" charset="-122"/>
                <a:ea typeface="Source Han Serif SC" panose="02020400000000000000" pitchFamily="18" charset="-122"/>
                <a:sym typeface="Source Han Serif SC" panose="02020400000000000000" pitchFamily="18" charset="-122"/>
              </a:rPr>
              <a:t>PART TWO</a:t>
            </a:r>
            <a:endParaRPr lang="zh-CN" altLang="en-US" sz="3600" b="1"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9" name="文本框 18">
            <a:extLst>
              <a:ext uri="{FF2B5EF4-FFF2-40B4-BE49-F238E27FC236}">
                <a16:creationId xmlns:a16="http://schemas.microsoft.com/office/drawing/2014/main" id="{0F67E8CC-C284-4851-9048-6E63C4261673}"/>
              </a:ext>
            </a:extLst>
          </p:cNvPr>
          <p:cNvSpPr txBox="1"/>
          <p:nvPr/>
        </p:nvSpPr>
        <p:spPr>
          <a:xfrm>
            <a:off x="4652882" y="2660352"/>
            <a:ext cx="4740500" cy="1015663"/>
          </a:xfrm>
          <a:prstGeom prst="rect">
            <a:avLst/>
          </a:prstGeom>
          <a:noFill/>
        </p:spPr>
        <p:txBody>
          <a:bodyPr wrap="square" rtlCol="0">
            <a:spAutoFit/>
          </a:bodyPr>
          <a:lstStyle/>
          <a:p>
            <a:pPr algn="dist"/>
            <a:r>
              <a:rPr lang="zh-CN" altLang="en-US" sz="6000" dirty="0">
                <a:solidFill>
                  <a:srgbClr val="5BCDBA"/>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cs typeface="Meiryo UI" panose="020B0604030504040204" pitchFamily="34" charset="-128"/>
                <a:sym typeface="Source Han Serif SC" panose="02020400000000000000" pitchFamily="18" charset="-122"/>
              </a:rPr>
              <a:t>逻辑结构</a:t>
            </a:r>
            <a:endParaRPr lang="en-US" altLang="zh-CN" sz="6000" dirty="0">
              <a:solidFill>
                <a:srgbClr val="5BCDBA"/>
              </a:solidFill>
              <a:effectLst>
                <a:outerShdw blurRad="38100" dist="38100" dir="2700000" algn="tl">
                  <a:srgbClr val="000000">
                    <a:alpha val="43137"/>
                  </a:srgbClr>
                </a:outerShdw>
              </a:effectLst>
              <a:latin typeface="Source Han Serif SC" panose="02020400000000000000" pitchFamily="18" charset="-122"/>
              <a:ea typeface="Source Han Serif SC" panose="02020400000000000000" pitchFamily="18" charset="-122"/>
              <a:cs typeface="Meiryo UI" panose="020B0604030504040204" pitchFamily="34" charset="-128"/>
              <a:sym typeface="Source Han Serif SC" panose="02020400000000000000" pitchFamily="18" charset="-122"/>
            </a:endParaRPr>
          </a:p>
        </p:txBody>
      </p:sp>
      <p:cxnSp>
        <p:nvCxnSpPr>
          <p:cNvPr id="20" name="直接连接符 19">
            <a:extLst>
              <a:ext uri="{FF2B5EF4-FFF2-40B4-BE49-F238E27FC236}">
                <a16:creationId xmlns:a16="http://schemas.microsoft.com/office/drawing/2014/main" id="{A8B8E0E2-652B-462A-9625-30D2AA0A0777}"/>
              </a:ext>
            </a:extLst>
          </p:cNvPr>
          <p:cNvCxnSpPr/>
          <p:nvPr/>
        </p:nvCxnSpPr>
        <p:spPr>
          <a:xfrm flipH="1">
            <a:off x="7905458" y="3565415"/>
            <a:ext cx="2733924" cy="249487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049654A-7FF1-4E75-9764-FFBA96001EF6}"/>
              </a:ext>
            </a:extLst>
          </p:cNvPr>
          <p:cNvCxnSpPr/>
          <p:nvPr/>
        </p:nvCxnSpPr>
        <p:spPr>
          <a:xfrm flipH="1">
            <a:off x="8695023" y="2858213"/>
            <a:ext cx="2980956" cy="2711964"/>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2" name="任意多边形 13">
            <a:extLst>
              <a:ext uri="{FF2B5EF4-FFF2-40B4-BE49-F238E27FC236}">
                <a16:creationId xmlns:a16="http://schemas.microsoft.com/office/drawing/2014/main" id="{65473B67-9A64-4E45-B8D4-2F69784BFC64}"/>
              </a:ext>
            </a:extLst>
          </p:cNvPr>
          <p:cNvSpPr/>
          <p:nvPr/>
        </p:nvSpPr>
        <p:spPr>
          <a:xfrm>
            <a:off x="1076540" y="-777952"/>
            <a:ext cx="6404378" cy="8533854"/>
          </a:xfrm>
          <a:custGeom>
            <a:avLst/>
            <a:gdLst>
              <a:gd name="connsiteX0" fmla="*/ 0 w 6405212"/>
              <a:gd name="connsiteY0" fmla="*/ 0 h 8534965"/>
              <a:gd name="connsiteX1" fmla="*/ 6405212 w 6405212"/>
              <a:gd name="connsiteY1" fmla="*/ 0 h 8534965"/>
              <a:gd name="connsiteX2" fmla="*/ 6405212 w 6405212"/>
              <a:gd name="connsiteY2" fmla="*/ 8534965 h 8534965"/>
              <a:gd name="connsiteX3" fmla="*/ 0 w 6405212"/>
              <a:gd name="connsiteY3" fmla="*/ 8534965 h 8534965"/>
              <a:gd name="connsiteX4" fmla="*/ 0 w 6405212"/>
              <a:gd name="connsiteY4" fmla="*/ 0 h 8534965"/>
              <a:gd name="connsiteX5" fmla="*/ 6295488 w 6405212"/>
              <a:gd name="connsiteY5" fmla="*/ 1852377 h 8534965"/>
              <a:gd name="connsiteX6" fmla="*/ 2159529 w 6405212"/>
              <a:gd name="connsiteY6" fmla="*/ 5009000 h 8534965"/>
              <a:gd name="connsiteX7" fmla="*/ 6295488 w 6405212"/>
              <a:gd name="connsiteY7" fmla="*/ 5025329 h 8534965"/>
              <a:gd name="connsiteX8" fmla="*/ 6295488 w 6405212"/>
              <a:gd name="connsiteY8" fmla="*/ 1852377 h 85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5212" h="8534965">
                <a:moveTo>
                  <a:pt x="0" y="0"/>
                </a:moveTo>
                <a:lnTo>
                  <a:pt x="6405212" y="0"/>
                </a:lnTo>
                <a:lnTo>
                  <a:pt x="6405212" y="8534965"/>
                </a:lnTo>
                <a:lnTo>
                  <a:pt x="0" y="8534965"/>
                </a:lnTo>
                <a:lnTo>
                  <a:pt x="0" y="0"/>
                </a:lnTo>
                <a:close/>
                <a:moveTo>
                  <a:pt x="6295488" y="1852377"/>
                </a:moveTo>
                <a:lnTo>
                  <a:pt x="2159529" y="5009000"/>
                </a:lnTo>
                <a:lnTo>
                  <a:pt x="6295488" y="5025329"/>
                </a:lnTo>
                <a:lnTo>
                  <a:pt x="6295488" y="1852377"/>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nvGrpSpPr>
          <p:cNvPr id="23" name="组合 22">
            <a:extLst>
              <a:ext uri="{FF2B5EF4-FFF2-40B4-BE49-F238E27FC236}">
                <a16:creationId xmlns:a16="http://schemas.microsoft.com/office/drawing/2014/main" id="{9F015C4F-748C-4F2D-B7B0-1D314DE08C25}"/>
              </a:ext>
            </a:extLst>
          </p:cNvPr>
          <p:cNvGrpSpPr/>
          <p:nvPr/>
        </p:nvGrpSpPr>
        <p:grpSpPr>
          <a:xfrm>
            <a:off x="10777708" y="5270696"/>
            <a:ext cx="1048733" cy="1089070"/>
            <a:chOff x="564777" y="443753"/>
            <a:chExt cx="1048870" cy="1089212"/>
          </a:xfrm>
        </p:grpSpPr>
        <p:sp>
          <p:nvSpPr>
            <p:cNvPr id="24" name="矩形 23">
              <a:extLst>
                <a:ext uri="{FF2B5EF4-FFF2-40B4-BE49-F238E27FC236}">
                  <a16:creationId xmlns:a16="http://schemas.microsoft.com/office/drawing/2014/main" id="{2C5BF68B-FFB1-4335-97F1-2C52E8A6F342}"/>
                </a:ext>
              </a:extLst>
            </p:cNvPr>
            <p:cNvSpPr/>
            <p:nvPr userDrawn="1"/>
          </p:nvSpPr>
          <p:spPr>
            <a:xfrm>
              <a:off x="564777" y="443753"/>
              <a:ext cx="1048870" cy="1089212"/>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5" name="文本框 24">
              <a:extLst>
                <a:ext uri="{FF2B5EF4-FFF2-40B4-BE49-F238E27FC236}">
                  <a16:creationId xmlns:a16="http://schemas.microsoft.com/office/drawing/2014/main" id="{4CE021A3-C083-438E-BD38-5205C30385DB}"/>
                </a:ext>
              </a:extLst>
            </p:cNvPr>
            <p:cNvSpPr txBox="1"/>
            <p:nvPr userDrawn="1"/>
          </p:nvSpPr>
          <p:spPr>
            <a:xfrm>
              <a:off x="679076" y="665193"/>
              <a:ext cx="820271" cy="646415"/>
            </a:xfrm>
            <a:prstGeom prst="rect">
              <a:avLst/>
            </a:prstGeom>
            <a:noFill/>
            <a:ln>
              <a:noFill/>
            </a:ln>
          </p:spPr>
          <p:txBody>
            <a:bodyPr wrap="square" rtlCol="0">
              <a:spAutoFit/>
            </a:bodyPr>
            <a:lstStyle/>
            <a:p>
              <a:pPr algn="ctr"/>
              <a:r>
                <a:rPr lang="zh-CN" altLang="en-US" dirty="0">
                  <a:solidFill>
                    <a:schemeClr val="accent4"/>
                  </a:solidFill>
                  <a:latin typeface="Source Han Serif SC" panose="02020400000000000000" pitchFamily="18" charset="-122"/>
                  <a:ea typeface="Source Han Serif SC" panose="02020400000000000000" pitchFamily="18" charset="-122"/>
                  <a:sym typeface="Source Han Serif SC" panose="02020400000000000000" pitchFamily="18" charset="-122"/>
                </a:rPr>
                <a:t>第二部分</a:t>
              </a:r>
            </a:p>
          </p:txBody>
        </p:sp>
      </p:grpSp>
    </p:spTree>
    <p:extLst>
      <p:ext uri="{BB962C8B-B14F-4D97-AF65-F5344CB8AC3E}">
        <p14:creationId xmlns:p14="http://schemas.microsoft.com/office/powerpoint/2010/main" val="1697270989"/>
      </p:ext>
    </p:extLst>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881" y="118879"/>
            <a:ext cx="2686442" cy="1007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66" tIns="60933" rIns="121866" bIns="60933" numCol="1" spcCol="0" rtlCol="0" fromWordArt="0" anchor="ctr" anchorCtr="0" forceAA="0" compatLnSpc="1">
            <a:noAutofit/>
          </a:bodyPr>
          <a:lstStyle/>
          <a:p>
            <a:pPr algn="ctr"/>
            <a:endParaRPr lang="zh-CN" altLang="en-US" sz="240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7" name="TextBox 8"/>
          <p:cNvSpPr txBox="1"/>
          <p:nvPr/>
        </p:nvSpPr>
        <p:spPr>
          <a:xfrm>
            <a:off x="7284965" y="3165732"/>
            <a:ext cx="4673719" cy="1422954"/>
          </a:xfrm>
          <a:prstGeom prst="rect">
            <a:avLst/>
          </a:prstGeom>
          <a:noFill/>
        </p:spPr>
        <p:txBody>
          <a:bodyPr wrap="square" rtlCol="0">
            <a:spAutoFit/>
          </a:bodyPr>
          <a:lstStyle/>
          <a:p>
            <a:pPr>
              <a:lnSpc>
                <a:spcPct val="150000"/>
              </a:lnSpc>
            </a:pPr>
            <a:r>
              <a:rPr lang="zh-CN" altLang="en-US" sz="2000" spc="400" dirty="0">
                <a:solidFill>
                  <a:schemeClr val="tx1">
                    <a:lumMod val="65000"/>
                    <a:lumOff val="35000"/>
                  </a:schemeClr>
                </a:solidFill>
                <a:latin typeface="Source Han Serif SC" panose="02020400000000000000" pitchFamily="18" charset="-122"/>
                <a:ea typeface="Source Han Serif SC" panose="02020400000000000000" pitchFamily="18" charset="-122"/>
                <a:cs typeface="Open Sans" pitchFamily="34" charset="0"/>
                <a:sym typeface="Source Han Serif SC" panose="02020400000000000000" pitchFamily="18" charset="-122"/>
              </a:rPr>
              <a:t>由两个独立的线性队列通过优先级规则相互关联而成的复合结构。</a:t>
            </a:r>
          </a:p>
          <a:p>
            <a:pPr>
              <a:lnSpc>
                <a:spcPct val="150000"/>
              </a:lnSpc>
            </a:pPr>
            <a:r>
              <a:rPr lang="zh-CN" altLang="en-US" sz="2000" spc="400" dirty="0">
                <a:solidFill>
                  <a:srgbClr val="FF0000"/>
                </a:solidFill>
                <a:latin typeface="Source Han Serif SC" panose="02020400000000000000" pitchFamily="18" charset="-122"/>
                <a:ea typeface="Source Han Serif SC" panose="02020400000000000000" pitchFamily="18" charset="-122"/>
                <a:cs typeface="Open Sans" pitchFamily="34" charset="0"/>
                <a:sym typeface="Source Han Serif SC" panose="02020400000000000000" pitchFamily="18" charset="-122"/>
              </a:rPr>
              <a:t>真正处理数据时采用的结构</a:t>
            </a:r>
          </a:p>
        </p:txBody>
      </p:sp>
      <p:sp>
        <p:nvSpPr>
          <p:cNvPr id="19" name="TextBox 9"/>
          <p:cNvSpPr txBox="1"/>
          <p:nvPr/>
        </p:nvSpPr>
        <p:spPr>
          <a:xfrm>
            <a:off x="7284965" y="2519400"/>
            <a:ext cx="4905448" cy="646331"/>
          </a:xfrm>
          <a:prstGeom prst="rect">
            <a:avLst/>
          </a:prstGeom>
          <a:noFill/>
        </p:spPr>
        <p:txBody>
          <a:bodyPr wrap="square" rtlCol="0">
            <a:spAutoFit/>
          </a:bodyPr>
          <a:lstStyle/>
          <a:p>
            <a:r>
              <a:rPr lang="zh-CN" altLang="en-US" sz="3600" b="1" dirty="0">
                <a:solidFill>
                  <a:schemeClr val="tx1">
                    <a:lumMod val="65000"/>
                    <a:lumOff val="3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两个线性结构的组合</a:t>
            </a:r>
          </a:p>
        </p:txBody>
      </p:sp>
      <p:sp>
        <p:nvSpPr>
          <p:cNvPr id="20" name="TextBox 8"/>
          <p:cNvSpPr txBox="1"/>
          <p:nvPr/>
        </p:nvSpPr>
        <p:spPr>
          <a:xfrm>
            <a:off x="493180" y="3165969"/>
            <a:ext cx="4673719" cy="1422954"/>
          </a:xfrm>
          <a:prstGeom prst="rect">
            <a:avLst/>
          </a:prstGeom>
          <a:noFill/>
        </p:spPr>
        <p:txBody>
          <a:bodyPr wrap="square" rtlCol="0">
            <a:spAutoFit/>
          </a:bodyPr>
          <a:lstStyle/>
          <a:p>
            <a:pPr>
              <a:lnSpc>
                <a:spcPct val="150000"/>
              </a:lnSpc>
            </a:pPr>
            <a:r>
              <a:rPr lang="zh-CN" altLang="en-US" sz="2000" spc="400" dirty="0">
                <a:solidFill>
                  <a:schemeClr val="tx1">
                    <a:lumMod val="65000"/>
                    <a:lumOff val="35000"/>
                  </a:schemeClr>
                </a:solidFill>
                <a:latin typeface="Source Han Serif SC" panose="02020400000000000000" pitchFamily="18" charset="-122"/>
                <a:ea typeface="Source Han Serif SC" panose="02020400000000000000" pitchFamily="18" charset="-122"/>
                <a:cs typeface="Open Sans" pitchFamily="34" charset="0"/>
                <a:sym typeface="Source Han Serif SC" panose="02020400000000000000" pitchFamily="18" charset="-122"/>
              </a:rPr>
              <a:t>带有优先级的树状结构或特殊形式的队列。</a:t>
            </a:r>
          </a:p>
          <a:p>
            <a:pPr>
              <a:lnSpc>
                <a:spcPct val="150000"/>
              </a:lnSpc>
            </a:pPr>
            <a:r>
              <a:rPr lang="zh-CN" altLang="en-US" sz="2000" spc="400" dirty="0">
                <a:solidFill>
                  <a:srgbClr val="FF0000"/>
                </a:solidFill>
                <a:latin typeface="Source Han Serif SC" panose="02020400000000000000" pitchFamily="18" charset="-122"/>
                <a:ea typeface="Source Han Serif SC" panose="02020400000000000000" pitchFamily="18" charset="-122"/>
                <a:cs typeface="Open Sans" pitchFamily="34" charset="0"/>
                <a:sym typeface="Source Han Serif SC" panose="02020400000000000000" pitchFamily="18" charset="-122"/>
              </a:rPr>
              <a:t>题目的直观解释</a:t>
            </a:r>
          </a:p>
        </p:txBody>
      </p:sp>
      <p:sp>
        <p:nvSpPr>
          <p:cNvPr id="21" name="TextBox 9"/>
          <p:cNvSpPr txBox="1"/>
          <p:nvPr/>
        </p:nvSpPr>
        <p:spPr>
          <a:xfrm>
            <a:off x="554561" y="2519401"/>
            <a:ext cx="4161947" cy="646331"/>
          </a:xfrm>
          <a:prstGeom prst="rect">
            <a:avLst/>
          </a:prstGeom>
          <a:noFill/>
        </p:spPr>
        <p:txBody>
          <a:bodyPr wrap="square" rtlCol="0">
            <a:spAutoFit/>
          </a:bodyPr>
          <a:lstStyle/>
          <a:p>
            <a:r>
              <a:rPr lang="zh-CN" altLang="en-US" sz="3600" b="1" dirty="0">
                <a:solidFill>
                  <a:schemeClr val="tx1">
                    <a:lumMod val="65000"/>
                    <a:lumOff val="3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树状结构变体</a:t>
            </a:r>
          </a:p>
        </p:txBody>
      </p:sp>
      <p:sp>
        <p:nvSpPr>
          <p:cNvPr id="23" name="TextBox 109"/>
          <p:cNvSpPr txBox="1"/>
          <p:nvPr/>
        </p:nvSpPr>
        <p:spPr>
          <a:xfrm>
            <a:off x="4930257" y="354524"/>
            <a:ext cx="2354923" cy="521970"/>
          </a:xfrm>
          <a:prstGeom prst="rect">
            <a:avLst/>
          </a:prstGeom>
          <a:noFill/>
        </p:spPr>
        <p:txBody>
          <a:bodyPr wrap="square" rtlCol="0">
            <a:spAutoFit/>
          </a:bodyPr>
          <a:lstStyle/>
          <a:p>
            <a:pPr algn="ctr"/>
            <a:r>
              <a:rPr lang="zh-CN" alt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逻辑结构</a:t>
            </a:r>
          </a:p>
        </p:txBody>
      </p:sp>
      <p:sp>
        <p:nvSpPr>
          <p:cNvPr id="26" name="MH_Others_2"/>
          <p:cNvSpPr/>
          <p:nvPr>
            <p:custDataLst>
              <p:tags r:id="rId1"/>
            </p:custDataLst>
          </p:nvPr>
        </p:nvSpPr>
        <p:spPr>
          <a:xfrm>
            <a:off x="0" y="37909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7" name="MH_Others_2"/>
          <p:cNvSpPr/>
          <p:nvPr>
            <p:custDataLst>
              <p:tags r:id="rId2"/>
            </p:custDataLst>
          </p:nvPr>
        </p:nvSpPr>
        <p:spPr>
          <a:xfrm>
            <a:off x="7589043" y="379093"/>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 name="矩形 1"/>
          <p:cNvSpPr/>
          <p:nvPr/>
        </p:nvSpPr>
        <p:spPr>
          <a:xfrm>
            <a:off x="5342559" y="2842565"/>
            <a:ext cx="1316355" cy="1198880"/>
          </a:xfrm>
          <a:prstGeom prst="rect">
            <a:avLst/>
          </a:prstGeom>
          <a:noFill/>
          <a:ln>
            <a:noFill/>
          </a:ln>
        </p:spPr>
        <p:txBody>
          <a:bodyPr wrap="none" rtlCol="0" anchor="t">
            <a:spAutoFit/>
          </a:bodyPr>
          <a:lstStyle/>
          <a:p>
            <a:pPr algn="ctr"/>
            <a:r>
              <a:rPr lang="en-US" altLang="zh-CN" sz="7200" b="1" dirty="0">
                <a:ln/>
                <a:solidFill>
                  <a:schemeClr val="tx1"/>
                </a:solidFill>
                <a:effectLst>
                  <a:outerShdw blurRad="38100" dist="19050" dir="2700000" algn="tl" rotWithShape="0">
                    <a:schemeClr val="dk1">
                      <a:alpha val="40000"/>
                    </a:schemeClr>
                  </a:outerShdw>
                </a:effectLst>
              </a:rPr>
              <a:t>OR</a:t>
            </a:r>
          </a:p>
        </p:txBody>
      </p:sp>
    </p:spTree>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p:cTn id="17" dur="500" fill="hold"/>
                                        <p:tgtEl>
                                          <p:spTgt spid="21"/>
                                        </p:tgtEl>
                                        <p:attrNameLst>
                                          <p:attrName>ppt_w</p:attrName>
                                        </p:attrNameLst>
                                      </p:cBhvr>
                                      <p:tavLst>
                                        <p:tav tm="0">
                                          <p:val>
                                            <p:fltVal val="0"/>
                                          </p:val>
                                        </p:tav>
                                        <p:tav tm="100000">
                                          <p:val>
                                            <p:strVal val="#ppt_w"/>
                                          </p:val>
                                        </p:tav>
                                      </p:tavLst>
                                    </p:anim>
                                    <p:anim calcmode="lin" valueType="num">
                                      <p:cBhvr>
                                        <p:cTn id="18" dur="500" fill="hold"/>
                                        <p:tgtEl>
                                          <p:spTgt spid="21"/>
                                        </p:tgtEl>
                                        <p:attrNameLst>
                                          <p:attrName>ppt_h</p:attrName>
                                        </p:attrNameLst>
                                      </p:cBhvr>
                                      <p:tavLst>
                                        <p:tav tm="0">
                                          <p:val>
                                            <p:fltVal val="0"/>
                                          </p:val>
                                        </p:tav>
                                        <p:tav tm="100000">
                                          <p:val>
                                            <p:strVal val="#ppt_h"/>
                                          </p:val>
                                        </p:tav>
                                      </p:tavLst>
                                    </p:anim>
                                    <p:animEffect transition="in" filter="fade">
                                      <p:cBhvr>
                                        <p:cTn id="19" dur="500"/>
                                        <p:tgtEl>
                                          <p:spTgt spid="21"/>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Effect transition="in" filter="fade">
                                      <p:cBhvr>
                                        <p:cTn id="24" dur="500"/>
                                        <p:tgtEl>
                                          <p:spTgt spid="20"/>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additive="base">
                                        <p:cTn id="29" dur="500" fill="hold"/>
                                        <p:tgtEl>
                                          <p:spTgt spid="26"/>
                                        </p:tgtEl>
                                        <p:attrNameLst>
                                          <p:attrName>ppt_x</p:attrName>
                                        </p:attrNameLst>
                                      </p:cBhvr>
                                      <p:tavLst>
                                        <p:tav tm="0">
                                          <p:val>
                                            <p:strVal val="0-#ppt_w/2"/>
                                          </p:val>
                                        </p:tav>
                                        <p:tav tm="100000">
                                          <p:val>
                                            <p:strVal val="#ppt_x"/>
                                          </p:val>
                                        </p:tav>
                                      </p:tavLst>
                                    </p:anim>
                                    <p:anim calcmode="lin" valueType="num">
                                      <p:cBhvr additive="base">
                                        <p:cTn id="30" dur="500" fill="hold"/>
                                        <p:tgtEl>
                                          <p:spTgt spid="26"/>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additive="base">
                                        <p:cTn id="33" dur="500" fill="hold"/>
                                        <p:tgtEl>
                                          <p:spTgt spid="27"/>
                                        </p:tgtEl>
                                        <p:attrNameLst>
                                          <p:attrName>ppt_x</p:attrName>
                                        </p:attrNameLst>
                                      </p:cBhvr>
                                      <p:tavLst>
                                        <p:tav tm="0">
                                          <p:val>
                                            <p:strVal val="1+#ppt_w/2"/>
                                          </p:val>
                                        </p:tav>
                                        <p:tav tm="100000">
                                          <p:val>
                                            <p:strVal val="#ppt_x"/>
                                          </p:val>
                                        </p:tav>
                                      </p:tavLst>
                                    </p:anim>
                                    <p:anim calcmode="lin" valueType="num">
                                      <p:cBhvr additive="base">
                                        <p:cTn id="34"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P spid="20" grpId="0"/>
      <p:bldP spid="21" grpId="0"/>
      <p:bldP spid="26" grpId="0" animBg="1"/>
      <p:bldP spid="2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1786780" y="1776395"/>
            <a:ext cx="1615348" cy="2249490"/>
            <a:chOff x="1361666" y="1331538"/>
            <a:chExt cx="1211669" cy="1687337"/>
          </a:xfrm>
        </p:grpSpPr>
        <p:grpSp>
          <p:nvGrpSpPr>
            <p:cNvPr id="37" name="组合 36"/>
            <p:cNvGrpSpPr/>
            <p:nvPr/>
          </p:nvGrpSpPr>
          <p:grpSpPr>
            <a:xfrm>
              <a:off x="1361666" y="1331538"/>
              <a:ext cx="1211669" cy="1687337"/>
              <a:chOff x="910749" y="1735735"/>
              <a:chExt cx="1654293" cy="2303723"/>
            </a:xfrm>
          </p:grpSpPr>
          <p:grpSp>
            <p:nvGrpSpPr>
              <p:cNvPr id="38" name="组合 37"/>
              <p:cNvGrpSpPr/>
              <p:nvPr/>
            </p:nvGrpSpPr>
            <p:grpSpPr>
              <a:xfrm>
                <a:off x="910749" y="1735735"/>
                <a:ext cx="1654293" cy="2303723"/>
                <a:chOff x="910749" y="1735735"/>
                <a:chExt cx="1654293" cy="2303723"/>
              </a:xfrm>
            </p:grpSpPr>
            <p:sp>
              <p:nvSpPr>
                <p:cNvPr id="41" name="任意多边形 40"/>
                <p:cNvSpPr/>
                <p:nvPr/>
              </p:nvSpPr>
              <p:spPr>
                <a:xfrm rot="5400000">
                  <a:off x="586034"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2" name="任意多边形 41"/>
                <p:cNvSpPr/>
                <p:nvPr/>
              </p:nvSpPr>
              <p:spPr>
                <a:xfrm rot="5400000">
                  <a:off x="586034"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1"/>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39" name="椭圆 38"/>
              <p:cNvSpPr/>
              <p:nvPr/>
            </p:nvSpPr>
            <p:spPr>
              <a:xfrm>
                <a:off x="1331433"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68" name="文本框 32"/>
            <p:cNvSpPr txBox="1"/>
            <p:nvPr/>
          </p:nvSpPr>
          <p:spPr>
            <a:xfrm>
              <a:off x="1449747" y="1784114"/>
              <a:ext cx="945037" cy="499175"/>
            </a:xfrm>
            <a:prstGeom prst="rect">
              <a:avLst/>
            </a:prstGeom>
            <a:noFill/>
          </p:spPr>
          <p:txBody>
            <a:bodyPr wrap="square" rtlCol="0">
              <a:spAutoFit/>
            </a:bodyPr>
            <a:lstStyle/>
            <a:p>
              <a:pPr algn="ctr"/>
              <a:r>
                <a:rPr lang="zh-CN" altLang="en-US" sz="1865"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普通客户队列</a:t>
              </a:r>
            </a:p>
          </p:txBody>
        </p:sp>
      </p:grpSp>
      <p:grpSp>
        <p:nvGrpSpPr>
          <p:cNvPr id="7" name="组合 6"/>
          <p:cNvGrpSpPr/>
          <p:nvPr/>
        </p:nvGrpSpPr>
        <p:grpSpPr>
          <a:xfrm>
            <a:off x="5469929" y="1776395"/>
            <a:ext cx="1615348" cy="2249490"/>
            <a:chOff x="4862876" y="1331538"/>
            <a:chExt cx="1211669" cy="1687337"/>
          </a:xfrm>
        </p:grpSpPr>
        <p:grpSp>
          <p:nvGrpSpPr>
            <p:cNvPr id="48" name="组合 47"/>
            <p:cNvGrpSpPr/>
            <p:nvPr/>
          </p:nvGrpSpPr>
          <p:grpSpPr>
            <a:xfrm>
              <a:off x="4862876" y="1331538"/>
              <a:ext cx="1211669" cy="1687337"/>
              <a:chOff x="5240464" y="1735735"/>
              <a:chExt cx="1654293" cy="2303723"/>
            </a:xfrm>
          </p:grpSpPr>
          <p:grpSp>
            <p:nvGrpSpPr>
              <p:cNvPr id="49" name="组合 48"/>
              <p:cNvGrpSpPr/>
              <p:nvPr/>
            </p:nvGrpSpPr>
            <p:grpSpPr>
              <a:xfrm>
                <a:off x="5240464" y="1735735"/>
                <a:ext cx="1654293" cy="2303723"/>
                <a:chOff x="5240464" y="1735735"/>
                <a:chExt cx="1654293" cy="2303723"/>
              </a:xfrm>
            </p:grpSpPr>
            <p:sp>
              <p:nvSpPr>
                <p:cNvPr id="51" name="任意多边形 50"/>
                <p:cNvSpPr/>
                <p:nvPr/>
              </p:nvSpPr>
              <p:spPr>
                <a:xfrm rot="5400000">
                  <a:off x="4915749"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2" name="任意多边形 51"/>
                <p:cNvSpPr/>
                <p:nvPr/>
              </p:nvSpPr>
              <p:spPr>
                <a:xfrm rot="5400000">
                  <a:off x="4915749"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1"/>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50" name="椭圆 49"/>
              <p:cNvSpPr/>
              <p:nvPr/>
            </p:nvSpPr>
            <p:spPr>
              <a:xfrm>
                <a:off x="5661148"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70" name="文本框 32"/>
            <p:cNvSpPr txBox="1"/>
            <p:nvPr/>
          </p:nvSpPr>
          <p:spPr>
            <a:xfrm>
              <a:off x="5029571" y="1648842"/>
              <a:ext cx="945037" cy="930237"/>
            </a:xfrm>
            <a:prstGeom prst="rect">
              <a:avLst/>
            </a:prstGeom>
            <a:noFill/>
          </p:spPr>
          <p:txBody>
            <a:bodyPr wrap="square" rtlCol="0">
              <a:spAutoFit/>
            </a:bodyPr>
            <a:lstStyle/>
            <a:p>
              <a:pPr algn="ctr"/>
              <a:r>
                <a:rPr lang="zh-CN" altLang="en-US" sz="1865"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通过服务优先级规则相互关联</a:t>
              </a:r>
            </a:p>
          </p:txBody>
        </p:sp>
      </p:grpSp>
      <p:grpSp>
        <p:nvGrpSpPr>
          <p:cNvPr id="6" name="组合 5"/>
          <p:cNvGrpSpPr/>
          <p:nvPr/>
        </p:nvGrpSpPr>
        <p:grpSpPr>
          <a:xfrm>
            <a:off x="8980284" y="1776395"/>
            <a:ext cx="1615348" cy="2249490"/>
            <a:chOff x="6613481" y="1331538"/>
            <a:chExt cx="1211669" cy="1687337"/>
          </a:xfrm>
        </p:grpSpPr>
        <p:grpSp>
          <p:nvGrpSpPr>
            <p:cNvPr id="53" name="组合 52"/>
            <p:cNvGrpSpPr/>
            <p:nvPr/>
          </p:nvGrpSpPr>
          <p:grpSpPr>
            <a:xfrm>
              <a:off x="6613481" y="1331538"/>
              <a:ext cx="1211669" cy="1687337"/>
              <a:chOff x="7405322" y="1735735"/>
              <a:chExt cx="1654293" cy="2303723"/>
            </a:xfrm>
          </p:grpSpPr>
          <p:grpSp>
            <p:nvGrpSpPr>
              <p:cNvPr id="54" name="组合 53"/>
              <p:cNvGrpSpPr/>
              <p:nvPr/>
            </p:nvGrpSpPr>
            <p:grpSpPr>
              <a:xfrm>
                <a:off x="7405322" y="1735735"/>
                <a:ext cx="1654293" cy="2303723"/>
                <a:chOff x="7405322" y="1735735"/>
                <a:chExt cx="1654293" cy="2303723"/>
              </a:xfrm>
            </p:grpSpPr>
            <p:sp>
              <p:nvSpPr>
                <p:cNvPr id="56" name="任意多边形 55"/>
                <p:cNvSpPr/>
                <p:nvPr/>
              </p:nvSpPr>
              <p:spPr>
                <a:xfrm rot="5400000">
                  <a:off x="7080607"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7" name="任意多边形 56"/>
                <p:cNvSpPr/>
                <p:nvPr/>
              </p:nvSpPr>
              <p:spPr>
                <a:xfrm rot="5400000">
                  <a:off x="7080607"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2"/>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55" name="椭圆 54"/>
              <p:cNvSpPr/>
              <p:nvPr/>
            </p:nvSpPr>
            <p:spPr>
              <a:xfrm>
                <a:off x="7826005"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71" name="文本框 32"/>
            <p:cNvSpPr txBox="1"/>
            <p:nvPr/>
          </p:nvSpPr>
          <p:spPr>
            <a:xfrm>
              <a:off x="6742992" y="1784115"/>
              <a:ext cx="945037" cy="499175"/>
            </a:xfrm>
            <a:prstGeom prst="rect">
              <a:avLst/>
            </a:prstGeom>
            <a:noFill/>
          </p:spPr>
          <p:txBody>
            <a:bodyPr wrap="square" rtlCol="0">
              <a:spAutoFit/>
            </a:bodyPr>
            <a:lstStyle/>
            <a:p>
              <a:pPr algn="ctr"/>
              <a:r>
                <a:rPr lang="zh-CN" altLang="en-US" sz="1865"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VIP客户队列</a:t>
              </a:r>
            </a:p>
          </p:txBody>
        </p:sp>
      </p:grpSp>
      <p:sp>
        <p:nvSpPr>
          <p:cNvPr id="73" name="文本框 23"/>
          <p:cNvSpPr txBox="1"/>
          <p:nvPr/>
        </p:nvSpPr>
        <p:spPr>
          <a:xfrm>
            <a:off x="1583294" y="4385611"/>
            <a:ext cx="2022319" cy="1939249"/>
          </a:xfrm>
          <a:prstGeom prst="rect">
            <a:avLst/>
          </a:prstGeom>
          <a:noFill/>
        </p:spPr>
        <p:txBody>
          <a:bodyPr wrap="square" rtlCol="0">
            <a:spAutoFit/>
          </a:bodyPr>
          <a:lstStyle/>
          <a:p>
            <a:pPr algn="just">
              <a:lnSpc>
                <a:spcPct val="130000"/>
              </a:lnSpc>
            </a:pPr>
            <a:r>
              <a:rPr lang="zh-CN" altLang="en-US" sz="1335" dirty="0">
                <a:ea typeface="Source Han Serif SC" panose="02020400000000000000" pitchFamily="18" charset="-122"/>
                <a:sym typeface="Source Han Serif SC" panose="02020400000000000000" pitchFamily="18" charset="-122"/>
              </a:rPr>
              <a:t>一个标准的线性队列，遵循FIFO（First In, First Out）原则，即先到达的客户先被服务。这个队列中的每个客户节点都按照到达的顺序排列，形成一个线性结构。</a:t>
            </a:r>
          </a:p>
        </p:txBody>
      </p:sp>
      <p:sp>
        <p:nvSpPr>
          <p:cNvPr id="75" name="文本框 23"/>
          <p:cNvSpPr txBox="1"/>
          <p:nvPr/>
        </p:nvSpPr>
        <p:spPr>
          <a:xfrm>
            <a:off x="5002530" y="4385310"/>
            <a:ext cx="2550795" cy="2235200"/>
          </a:xfrm>
          <a:prstGeom prst="rect">
            <a:avLst/>
          </a:prstGeom>
          <a:noFill/>
        </p:spPr>
        <p:txBody>
          <a:bodyPr wrap="square" rtlCol="0">
            <a:spAutoFit/>
          </a:bodyPr>
          <a:lstStyle/>
          <a:p>
            <a:pPr algn="just">
              <a:lnSpc>
                <a:spcPct val="130000"/>
              </a:lnSpc>
            </a:pPr>
            <a:r>
              <a:rPr lang="zh-CN" altLang="en-US" sz="1335" dirty="0">
                <a:latin typeface="Source Han Serif SC" panose="02020400000000000000" pitchFamily="18" charset="-122"/>
                <a:ea typeface="Source Han Serif SC" panose="02020400000000000000" pitchFamily="18" charset="-122"/>
                <a:sym typeface="Source Han Serif SC" panose="02020400000000000000" pitchFamily="18" charset="-122"/>
              </a:rPr>
              <a:t>将这两个队列组合在一起时，我们并不宜将它们视为一个单一的树状结构，而更适合视为两个独立的线性队列，它们通过服务优先级规则相互关联。系统会根据VIP队列是否为空来决定是从VIP队列还是从普通客户队列中取出客户进行服务。</a:t>
            </a:r>
          </a:p>
        </p:txBody>
      </p:sp>
      <p:sp>
        <p:nvSpPr>
          <p:cNvPr id="76" name="文本框 23"/>
          <p:cNvSpPr txBox="1"/>
          <p:nvPr/>
        </p:nvSpPr>
        <p:spPr>
          <a:xfrm>
            <a:off x="8776970" y="4385310"/>
            <a:ext cx="2660015" cy="2235200"/>
          </a:xfrm>
          <a:prstGeom prst="rect">
            <a:avLst/>
          </a:prstGeom>
          <a:noFill/>
        </p:spPr>
        <p:txBody>
          <a:bodyPr wrap="square" rtlCol="0">
            <a:spAutoFit/>
          </a:bodyPr>
          <a:lstStyle/>
          <a:p>
            <a:pPr algn="just">
              <a:lnSpc>
                <a:spcPct val="130000"/>
              </a:lnSpc>
            </a:pPr>
            <a:r>
              <a:rPr lang="zh-CN" altLang="en-US" sz="1335" dirty="0">
                <a:latin typeface="Source Han Serif SC" panose="02020400000000000000" pitchFamily="18" charset="-122"/>
                <a:ea typeface="Source Han Serif SC" panose="02020400000000000000" pitchFamily="18" charset="-122"/>
                <a:sym typeface="Source Han Serif SC" panose="02020400000000000000" pitchFamily="18" charset="-122"/>
              </a:rPr>
              <a:t>同样是一个线性队列，但具有更高的服务优先级。当VIP队列不为空时，系统会优先从VIP队列中取出客户进行服务，而不是从普通客户队列中。因此，虽然它本身也是一个线性队列，但在整体系统中，它相对于普通客户队列具有特殊的地位。</a:t>
            </a:r>
          </a:p>
        </p:txBody>
      </p:sp>
      <p:sp>
        <p:nvSpPr>
          <p:cNvPr id="34" name="TextBox 109"/>
          <p:cNvSpPr txBox="1"/>
          <p:nvPr/>
        </p:nvSpPr>
        <p:spPr>
          <a:xfrm>
            <a:off x="4930257" y="354524"/>
            <a:ext cx="2354923" cy="521970"/>
          </a:xfrm>
          <a:prstGeom prst="rect">
            <a:avLst/>
          </a:prstGeom>
          <a:noFill/>
        </p:spPr>
        <p:txBody>
          <a:bodyPr wrap="square" rtlCol="0">
            <a:spAutoFit/>
          </a:bodyPr>
          <a:lstStyle/>
          <a:p>
            <a:pPr algn="ctr"/>
            <a:r>
              <a:rPr lang="zh-CN" alt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逻辑结构</a:t>
            </a:r>
          </a:p>
        </p:txBody>
      </p:sp>
      <p:sp>
        <p:nvSpPr>
          <p:cNvPr id="40" name="MH_Others_2"/>
          <p:cNvSpPr/>
          <p:nvPr>
            <p:custDataLst>
              <p:tags r:id="rId1"/>
            </p:custDataLst>
          </p:nvPr>
        </p:nvSpPr>
        <p:spPr>
          <a:xfrm>
            <a:off x="0" y="37909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8" name="MH_Others_2"/>
          <p:cNvSpPr/>
          <p:nvPr>
            <p:custDataLst>
              <p:tags r:id="rId2"/>
            </p:custDataLst>
          </p:nvPr>
        </p:nvSpPr>
        <p:spPr>
          <a:xfrm>
            <a:off x="7589043" y="379093"/>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cxnSp>
        <p:nvCxnSpPr>
          <p:cNvPr id="2" name="直接箭头连接符 1"/>
          <p:cNvCxnSpPr/>
          <p:nvPr/>
        </p:nvCxnSpPr>
        <p:spPr>
          <a:xfrm flipV="1">
            <a:off x="3507740" y="2757805"/>
            <a:ext cx="1883410" cy="1968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 name="直接箭头连接符 2"/>
          <p:cNvCxnSpPr/>
          <p:nvPr/>
        </p:nvCxnSpPr>
        <p:spPr>
          <a:xfrm flipH="1" flipV="1">
            <a:off x="7209790" y="2764790"/>
            <a:ext cx="1696085" cy="127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1" fill="hold" grpId="0" nodeType="afterEffect">
                                  <p:stCondLst>
                                    <p:cond delay="0"/>
                                  </p:stCondLst>
                                  <p:childTnLst>
                                    <p:set>
                                      <p:cBhvr>
                                        <p:cTn id="22" dur="1" fill="hold">
                                          <p:stCondLst>
                                            <p:cond delay="0"/>
                                          </p:stCondLst>
                                        </p:cTn>
                                        <p:tgtEl>
                                          <p:spTgt spid="73"/>
                                        </p:tgtEl>
                                        <p:attrNameLst>
                                          <p:attrName>style.visibility</p:attrName>
                                        </p:attrNameLst>
                                      </p:cBhvr>
                                      <p:to>
                                        <p:strVal val="visible"/>
                                      </p:to>
                                    </p:set>
                                    <p:animEffect transition="in" filter="wipe(up)">
                                      <p:cBhvr>
                                        <p:cTn id="23" dur="500"/>
                                        <p:tgtEl>
                                          <p:spTgt spid="73"/>
                                        </p:tgtEl>
                                      </p:cBhvr>
                                    </p:animEffect>
                                  </p:childTnLst>
                                </p:cTn>
                              </p:par>
                            </p:childTnLst>
                          </p:cTn>
                        </p:par>
                        <p:par>
                          <p:cTn id="24" fill="hold">
                            <p:stCondLst>
                              <p:cond delay="1500"/>
                            </p:stCondLst>
                            <p:childTnLst>
                              <p:par>
                                <p:cTn id="25" presetID="22" presetClass="entr" presetSubtype="1" fill="hold" grpId="0" nodeType="afterEffect">
                                  <p:stCondLst>
                                    <p:cond delay="0"/>
                                  </p:stCondLst>
                                  <p:childTnLst>
                                    <p:set>
                                      <p:cBhvr>
                                        <p:cTn id="26" dur="1" fill="hold">
                                          <p:stCondLst>
                                            <p:cond delay="0"/>
                                          </p:stCondLst>
                                        </p:cTn>
                                        <p:tgtEl>
                                          <p:spTgt spid="75"/>
                                        </p:tgtEl>
                                        <p:attrNameLst>
                                          <p:attrName>style.visibility</p:attrName>
                                        </p:attrNameLst>
                                      </p:cBhvr>
                                      <p:to>
                                        <p:strVal val="visible"/>
                                      </p:to>
                                    </p:set>
                                    <p:animEffect transition="in" filter="wipe(up)">
                                      <p:cBhvr>
                                        <p:cTn id="27" dur="500"/>
                                        <p:tgtEl>
                                          <p:spTgt spid="75"/>
                                        </p:tgtEl>
                                      </p:cBhvr>
                                    </p:animEffect>
                                  </p:childTnLst>
                                </p:cTn>
                              </p:par>
                            </p:childTnLst>
                          </p:cTn>
                        </p:par>
                        <p:par>
                          <p:cTn id="28" fill="hold">
                            <p:stCondLst>
                              <p:cond delay="2000"/>
                            </p:stCondLst>
                            <p:childTnLst>
                              <p:par>
                                <p:cTn id="29" presetID="22" presetClass="entr" presetSubtype="1" fill="hold" grpId="0" nodeType="afterEffect">
                                  <p:stCondLst>
                                    <p:cond delay="0"/>
                                  </p:stCondLst>
                                  <p:childTnLst>
                                    <p:set>
                                      <p:cBhvr>
                                        <p:cTn id="30" dur="1" fill="hold">
                                          <p:stCondLst>
                                            <p:cond delay="0"/>
                                          </p:stCondLst>
                                        </p:cTn>
                                        <p:tgtEl>
                                          <p:spTgt spid="76"/>
                                        </p:tgtEl>
                                        <p:attrNameLst>
                                          <p:attrName>style.visibility</p:attrName>
                                        </p:attrNameLst>
                                      </p:cBhvr>
                                      <p:to>
                                        <p:strVal val="visible"/>
                                      </p:to>
                                    </p:set>
                                    <p:animEffect transition="in" filter="wipe(up)">
                                      <p:cBhvr>
                                        <p:cTn id="31" dur="500"/>
                                        <p:tgtEl>
                                          <p:spTgt spid="76"/>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entr" presetSubtype="8" fill="hold" grpId="0" nodeType="clickEffect">
                                  <p:stCondLst>
                                    <p:cond delay="0"/>
                                  </p:stCondLst>
                                  <p:childTnLst>
                                    <p:set>
                                      <p:cBhvr>
                                        <p:cTn id="35" dur="1" fill="hold">
                                          <p:stCondLst>
                                            <p:cond delay="0"/>
                                          </p:stCondLst>
                                        </p:cTn>
                                        <p:tgtEl>
                                          <p:spTgt spid="40"/>
                                        </p:tgtEl>
                                        <p:attrNameLst>
                                          <p:attrName>style.visibility</p:attrName>
                                        </p:attrNameLst>
                                      </p:cBhvr>
                                      <p:to>
                                        <p:strVal val="visible"/>
                                      </p:to>
                                    </p:set>
                                    <p:anim calcmode="lin" valueType="num">
                                      <p:cBhvr additive="base">
                                        <p:cTn id="36" dur="500" fill="hold"/>
                                        <p:tgtEl>
                                          <p:spTgt spid="40"/>
                                        </p:tgtEl>
                                        <p:attrNameLst>
                                          <p:attrName>ppt_x</p:attrName>
                                        </p:attrNameLst>
                                      </p:cBhvr>
                                      <p:tavLst>
                                        <p:tav tm="0">
                                          <p:val>
                                            <p:strVal val="0-#ppt_w/2"/>
                                          </p:val>
                                        </p:tav>
                                        <p:tav tm="100000">
                                          <p:val>
                                            <p:strVal val="#ppt_x"/>
                                          </p:val>
                                        </p:tav>
                                      </p:tavLst>
                                    </p:anim>
                                    <p:anim calcmode="lin" valueType="num">
                                      <p:cBhvr additive="base">
                                        <p:cTn id="37" dur="500" fill="hold"/>
                                        <p:tgtEl>
                                          <p:spTgt spid="40"/>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58"/>
                                        </p:tgtEl>
                                        <p:attrNameLst>
                                          <p:attrName>style.visibility</p:attrName>
                                        </p:attrNameLst>
                                      </p:cBhvr>
                                      <p:to>
                                        <p:strVal val="visible"/>
                                      </p:to>
                                    </p:set>
                                    <p:anim calcmode="lin" valueType="num">
                                      <p:cBhvr additive="base">
                                        <p:cTn id="40" dur="500" fill="hold"/>
                                        <p:tgtEl>
                                          <p:spTgt spid="58"/>
                                        </p:tgtEl>
                                        <p:attrNameLst>
                                          <p:attrName>ppt_x</p:attrName>
                                        </p:attrNameLst>
                                      </p:cBhvr>
                                      <p:tavLst>
                                        <p:tav tm="0">
                                          <p:val>
                                            <p:strVal val="1+#ppt_w/2"/>
                                          </p:val>
                                        </p:tav>
                                        <p:tav tm="100000">
                                          <p:val>
                                            <p:strVal val="#ppt_x"/>
                                          </p:val>
                                        </p:tav>
                                      </p:tavLst>
                                    </p:anim>
                                    <p:anim calcmode="lin" valueType="num">
                                      <p:cBhvr additive="base">
                                        <p:cTn id="41" dur="500" fill="hold"/>
                                        <p:tgtEl>
                                          <p:spTgt spid="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5" grpId="0"/>
      <p:bldP spid="76" grpId="0"/>
      <p:bldP spid="40" grpId="0" animBg="1"/>
      <p:bldP spid="5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3832026" y="1876188"/>
            <a:ext cx="4571405" cy="3693319"/>
          </a:xfrm>
          <a:prstGeom prst="rect">
            <a:avLst/>
          </a:prstGeom>
          <a:noFill/>
        </p:spPr>
        <p:txBody>
          <a:bodyPr wrap="square" rtlCol="0">
            <a:spAutoFit/>
          </a:bodyPr>
          <a:lstStyle/>
          <a:p>
            <a:r>
              <a:rPr lang="zh-CN" altLang="en-US" sz="2600" dirty="0">
                <a:solidFill>
                  <a:schemeClr val="tx1">
                    <a:lumMod val="65000"/>
                    <a:lumOff val="35000"/>
                  </a:schemeClr>
                </a:solidFill>
                <a:latin typeface="Source Han Serif SC" panose="02020400000000000000" pitchFamily="18" charset="-122"/>
                <a:ea typeface="Source Han Serif SC" panose="02020400000000000000" pitchFamily="18" charset="-122"/>
              </a:rPr>
              <a:t>从逻辑结构的角度来看，</a:t>
            </a:r>
            <a:endParaRPr lang="en-US" altLang="zh-CN" sz="2600"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r>
              <a:rPr lang="zh-CN" altLang="en-US" sz="2600" dirty="0">
                <a:solidFill>
                  <a:schemeClr val="tx1">
                    <a:lumMod val="65000"/>
                    <a:lumOff val="35000"/>
                  </a:schemeClr>
                </a:solidFill>
                <a:latin typeface="Source Han Serif SC" panose="02020400000000000000" pitchFamily="18" charset="-122"/>
                <a:ea typeface="Source Han Serif SC" panose="02020400000000000000" pitchFamily="18" charset="-122"/>
              </a:rPr>
              <a:t>这个银行排队系统更适合视为由两个具有不同服务优先级的线性队列组成的复合结构。</a:t>
            </a:r>
            <a:endParaRPr lang="en-US" altLang="zh-CN" sz="2600"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endParaRPr lang="en-US" altLang="zh-CN" sz="2600"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r>
              <a:rPr lang="zh-CN" altLang="en-US" sz="2600" dirty="0">
                <a:solidFill>
                  <a:schemeClr val="tx1">
                    <a:lumMod val="65000"/>
                    <a:lumOff val="35000"/>
                  </a:schemeClr>
                </a:solidFill>
                <a:latin typeface="Source Han Serif SC" panose="02020400000000000000" pitchFamily="18" charset="-122"/>
                <a:ea typeface="Source Han Serif SC" panose="02020400000000000000" pitchFamily="18" charset="-122"/>
              </a:rPr>
              <a:t>这样，既保留了线性队列的先进先出特性，又通过引入优先级规则来实现对不同类型客户的差异化服务。</a:t>
            </a:r>
          </a:p>
        </p:txBody>
      </p:sp>
      <p:sp>
        <p:nvSpPr>
          <p:cNvPr id="43" name="TextBox 109"/>
          <p:cNvSpPr txBox="1"/>
          <p:nvPr/>
        </p:nvSpPr>
        <p:spPr>
          <a:xfrm>
            <a:off x="4939985" y="325341"/>
            <a:ext cx="2354923" cy="521970"/>
          </a:xfrm>
          <a:prstGeom prst="rect">
            <a:avLst/>
          </a:prstGeom>
          <a:noFill/>
        </p:spPr>
        <p:txBody>
          <a:bodyPr wrap="square" rtlCol="0">
            <a:spAutoFit/>
          </a:bodyPr>
          <a:lstStyle/>
          <a:p>
            <a:pPr algn="ctr"/>
            <a:r>
              <a:rPr lang="zh-CN" altLang="en-IN" sz="2800" dirty="0">
                <a:solidFill>
                  <a:schemeClr val="tx1">
                    <a:lumMod val="75000"/>
                    <a:lumOff val="2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逻辑结构</a:t>
            </a:r>
          </a:p>
        </p:txBody>
      </p:sp>
      <p:sp>
        <p:nvSpPr>
          <p:cNvPr id="45" name="MH_Others_2"/>
          <p:cNvSpPr/>
          <p:nvPr>
            <p:custDataLst>
              <p:tags r:id="rId1"/>
            </p:custDataLst>
          </p:nvPr>
        </p:nvSpPr>
        <p:spPr>
          <a:xfrm>
            <a:off x="0" y="340183"/>
            <a:ext cx="4576335"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6" name="MH_Others_2"/>
          <p:cNvSpPr/>
          <p:nvPr>
            <p:custDataLst>
              <p:tags r:id="rId2"/>
            </p:custDataLst>
          </p:nvPr>
        </p:nvSpPr>
        <p:spPr>
          <a:xfrm>
            <a:off x="7608499" y="388821"/>
            <a:ext cx="4601370" cy="474082"/>
          </a:xfrm>
          <a:prstGeom prst="rect">
            <a:avLst/>
          </a:prstGeom>
          <a:solidFill>
            <a:srgbClr val="185047">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7" tIns="45709" rIns="91417" bIns="45709" numCol="1" spcCol="0" rtlCol="0" fromWordArt="0" anchor="ctr" anchorCtr="0" forceAA="0" compatLnSpc="1">
            <a:noAutofit/>
          </a:bodyPr>
          <a:lstStyle/>
          <a:p>
            <a:endParaRPr lang="zh-CN" altLang="en-US" sz="1900">
              <a:solidFill>
                <a:srgbClr val="FFFFFF"/>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Tree>
  </p:cSld>
  <p:clrMapOvr>
    <a:masterClrMapping/>
  </p:clrMapOvr>
  <mc:AlternateContent xmlns:mc="http://schemas.openxmlformats.org/markup-compatibility/2006" xmlns:p14="http://schemas.microsoft.com/office/powerpoint/2010/main">
    <mc:Choice Requires="p14">
      <p:transition spd="slow" p14:dur="12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750" fill="hold"/>
                                        <p:tgtEl>
                                          <p:spTgt spid="27"/>
                                        </p:tgtEl>
                                        <p:attrNameLst>
                                          <p:attrName>ppt_x</p:attrName>
                                        </p:attrNameLst>
                                      </p:cBhvr>
                                      <p:tavLst>
                                        <p:tav tm="0">
                                          <p:val>
                                            <p:strVal val="0-#ppt_w/2"/>
                                          </p:val>
                                        </p:tav>
                                        <p:tav tm="100000">
                                          <p:val>
                                            <p:strVal val="#ppt_x"/>
                                          </p:val>
                                        </p:tav>
                                      </p:tavLst>
                                    </p:anim>
                                    <p:anim calcmode="lin" valueType="num">
                                      <p:cBhvr additive="base">
                                        <p:cTn id="8" dur="75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5"/>
                                        </p:tgtEl>
                                        <p:attrNameLst>
                                          <p:attrName>style.visibility</p:attrName>
                                        </p:attrNameLst>
                                      </p:cBhvr>
                                      <p:to>
                                        <p:strVal val="visible"/>
                                      </p:to>
                                    </p:set>
                                    <p:anim calcmode="lin" valueType="num">
                                      <p:cBhvr additive="base">
                                        <p:cTn id="13" dur="500" fill="hold"/>
                                        <p:tgtEl>
                                          <p:spTgt spid="45"/>
                                        </p:tgtEl>
                                        <p:attrNameLst>
                                          <p:attrName>ppt_x</p:attrName>
                                        </p:attrNameLst>
                                      </p:cBhvr>
                                      <p:tavLst>
                                        <p:tav tm="0">
                                          <p:val>
                                            <p:strVal val="0-#ppt_w/2"/>
                                          </p:val>
                                        </p:tav>
                                        <p:tav tm="100000">
                                          <p:val>
                                            <p:strVal val="#ppt_x"/>
                                          </p:val>
                                        </p:tav>
                                      </p:tavLst>
                                    </p:anim>
                                    <p:anim calcmode="lin" valueType="num">
                                      <p:cBhvr additive="base">
                                        <p:cTn id="14" dur="500" fill="hold"/>
                                        <p:tgtEl>
                                          <p:spTgt spid="45"/>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46"/>
                                        </p:tgtEl>
                                        <p:attrNameLst>
                                          <p:attrName>style.visibility</p:attrName>
                                        </p:attrNameLst>
                                      </p:cBhvr>
                                      <p:to>
                                        <p:strVal val="visible"/>
                                      </p:to>
                                    </p:set>
                                    <p:anim calcmode="lin" valueType="num">
                                      <p:cBhvr additive="base">
                                        <p:cTn id="17" dur="500" fill="hold"/>
                                        <p:tgtEl>
                                          <p:spTgt spid="46"/>
                                        </p:tgtEl>
                                        <p:attrNameLst>
                                          <p:attrName>ppt_x</p:attrName>
                                        </p:attrNameLst>
                                      </p:cBhvr>
                                      <p:tavLst>
                                        <p:tav tm="0">
                                          <p:val>
                                            <p:strVal val="1+#ppt_w/2"/>
                                          </p:val>
                                        </p:tav>
                                        <p:tav tm="100000">
                                          <p:val>
                                            <p:strVal val="#ppt_x"/>
                                          </p:val>
                                        </p:tav>
                                      </p:tavLst>
                                    </p:anim>
                                    <p:anim calcmode="lin" valueType="num">
                                      <p:cBhvr additive="base">
                                        <p:cTn id="1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45" grpId="0" animBg="1"/>
      <p:bldP spid="46"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 name="GENSWF_OUTPUT_FILE_NAME" val="33"/>
  <p:tag name="ISPRING_PRESENTATION_TITLE" val="7-0314-7小清新风景PPT模板"/>
</p:tagLst>
</file>

<file path=ppt/tags/tag10.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11.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12.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13.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2.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20.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21.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3.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335.4,&quot;left&quot;:112.35,&quot;top&quot;:127.7,&quot;width&quot;:752}"/>
</p:tagLst>
</file>

<file path=ppt/tags/tag32.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33.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34.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35.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36.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37.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4.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5.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6.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7.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8.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ags/tag9.xml><?xml version="1.0" encoding="utf-8"?>
<p:tagLst xmlns:a="http://schemas.openxmlformats.org/drawingml/2006/main" xmlns:r="http://schemas.openxmlformats.org/officeDocument/2006/relationships" xmlns:p="http://schemas.openxmlformats.org/presentationml/2006/main">
  <p:tag name="MH" val="20160830110855"/>
  <p:tag name="MH_LIBRARY" val="CONTENTS"/>
  <p:tag name="MH_TYPE" val="OTHERS"/>
  <p:tag name="ID" val="545820"/>
</p:tagLst>
</file>

<file path=ppt/theme/theme1.xml><?xml version="1.0" encoding="utf-8"?>
<a:theme xmlns:a="http://schemas.openxmlformats.org/drawingml/2006/main" name="AAAAAAAAAAAA）">
  <a:themeElements>
    <a:clrScheme name="Office">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Office Theme">
  <a:themeElements>
    <a:clrScheme name="Office">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4_Office Theme">
  <a:themeElements>
    <a:clrScheme name="Office">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5_Office Theme">
  <a:themeElements>
    <a:clrScheme name="Office">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6_Office Theme">
  <a:themeElements>
    <a:clrScheme name="Office">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7_Office Theme">
  <a:themeElements>
    <a:clrScheme name="Office">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8_Office Theme">
  <a:themeElements>
    <a:clrScheme name="Office">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themeOverride>
</file>

<file path=ppt/theme/themeOverride2.xml><?xml version="1.0" encoding="utf-8"?>
<a:themeOverride xmlns:a="http://schemas.openxmlformats.org/drawingml/2006/main">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themeOverride>
</file>

<file path=ppt/theme/themeOverride3.xml><?xml version="1.0" encoding="utf-8"?>
<a:themeOverride xmlns:a="http://schemas.openxmlformats.org/drawingml/2006/main">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themeOverride>
</file>

<file path=ppt/theme/themeOverride4.xml><?xml version="1.0" encoding="utf-8"?>
<a:themeOverride xmlns:a="http://schemas.openxmlformats.org/drawingml/2006/main">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themeOverride>
</file>

<file path=ppt/theme/themeOverride5.xml><?xml version="1.0" encoding="utf-8"?>
<a:themeOverride xmlns:a="http://schemas.openxmlformats.org/drawingml/2006/main">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themeOverride>
</file>

<file path=ppt/theme/themeOverride6.xml><?xml version="1.0" encoding="utf-8"?>
<a:themeOverride xmlns:a="http://schemas.openxmlformats.org/drawingml/2006/main">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themeOverride>
</file>

<file path=ppt/theme/themeOverride7.xml><?xml version="1.0" encoding="utf-8"?>
<a:themeOverride xmlns:a="http://schemas.openxmlformats.org/drawingml/2006/main">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themeOverride>
</file>

<file path=ppt/theme/themeOverride8.xml><?xml version="1.0" encoding="utf-8"?>
<a:themeOverride xmlns:a="http://schemas.openxmlformats.org/drawingml/2006/main">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themeOverride>
</file>

<file path=ppt/theme/themeOverride9.xml><?xml version="1.0" encoding="utf-8"?>
<a:themeOverride xmlns:a="http://schemas.openxmlformats.org/drawingml/2006/main">
  <a:clrScheme name="自定义 1002">
    <a:dk1>
      <a:srgbClr val="000000"/>
    </a:dk1>
    <a:lt1>
      <a:srgbClr val="FFFFFF"/>
    </a:lt1>
    <a:dk2>
      <a:srgbClr val="778495"/>
    </a:dk2>
    <a:lt2>
      <a:srgbClr val="F0F0F0"/>
    </a:lt2>
    <a:accent1>
      <a:srgbClr val="A2C0C6"/>
    </a:accent1>
    <a:accent2>
      <a:srgbClr val="A5B5A1"/>
    </a:accent2>
    <a:accent3>
      <a:srgbClr val="9DA59F"/>
    </a:accent3>
    <a:accent4>
      <a:srgbClr val="808080"/>
    </a:accent4>
    <a:accent5>
      <a:srgbClr val="A5A5A5"/>
    </a:accent5>
    <a:accent6>
      <a:srgbClr val="C9C9C9"/>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4813</TotalTime>
  <Words>952</Words>
  <Application>Microsoft Office PowerPoint</Application>
  <PresentationFormat>自定义</PresentationFormat>
  <Paragraphs>154</Paragraphs>
  <Slides>17</Slides>
  <Notes>14</Notes>
  <HiddenSlides>0</HiddenSlides>
  <MMClips>0</MMClips>
  <ScaleCrop>false</ScaleCrop>
  <HeadingPairs>
    <vt:vector size="6" baseType="variant">
      <vt:variant>
        <vt:lpstr>已用的字体</vt:lpstr>
      </vt:variant>
      <vt:variant>
        <vt:i4>11</vt:i4>
      </vt:variant>
      <vt:variant>
        <vt:lpstr>主题</vt:lpstr>
      </vt:variant>
      <vt:variant>
        <vt:i4>10</vt:i4>
      </vt:variant>
      <vt:variant>
        <vt:lpstr>幻灯片标题</vt:lpstr>
      </vt:variant>
      <vt:variant>
        <vt:i4>17</vt:i4>
      </vt:variant>
    </vt:vector>
  </HeadingPairs>
  <TitlesOfParts>
    <vt:vector size="38" baseType="lpstr">
      <vt:lpstr>ITC Avant Garde Std Bk</vt:lpstr>
      <vt:lpstr>LiHei Pro</vt:lpstr>
      <vt:lpstr>Signika</vt:lpstr>
      <vt:lpstr>Source Han Serif SC</vt:lpstr>
      <vt:lpstr>等线</vt:lpstr>
      <vt:lpstr>等线 Light</vt:lpstr>
      <vt:lpstr>迷你简汉真广标</vt:lpstr>
      <vt:lpstr>微软雅黑</vt:lpstr>
      <vt:lpstr>Arial</vt:lpstr>
      <vt:lpstr>Calibri</vt:lpstr>
      <vt:lpstr>Impact</vt:lpstr>
      <vt:lpstr>AAAAAAAAAAAA）</vt:lpstr>
      <vt:lpstr>1_Office Theme</vt:lpstr>
      <vt:lpstr>2_Office Theme</vt:lpstr>
      <vt:lpstr>3_Office Theme</vt:lpstr>
      <vt:lpstr>4_Office Theme</vt:lpstr>
      <vt:lpstr>5_Office Theme</vt:lpstr>
      <vt:lpstr>6_Office Theme</vt:lpstr>
      <vt:lpstr>7_Office Theme</vt:lpstr>
      <vt:lpstr>8_Office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7-0314-7小清新风景PPT模板</dc:title>
  <dc:creator>优品PPT</dc:creator>
  <cp:keywords>http:/www.ypppt.com</cp:keywords>
  <dc:description>http://www.ypppt.com/</dc:description>
  <cp:lastModifiedBy>嘉麟 张</cp:lastModifiedBy>
  <cp:revision>2812</cp:revision>
  <dcterms:created xsi:type="dcterms:W3CDTF">2015-12-01T09:06:39Z</dcterms:created>
  <dcterms:modified xsi:type="dcterms:W3CDTF">2024-10-09T06:50:48Z</dcterms:modified>
</cp:coreProperties>
</file>

<file path=docProps/thumbnail.jpeg>
</file>